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 id="2147483697" r:id="rId2"/>
  </p:sldMasterIdLst>
  <p:notesMasterIdLst>
    <p:notesMasterId r:id="rId46"/>
  </p:notesMasterIdLst>
  <p:sldIdLst>
    <p:sldId id="256" r:id="rId3"/>
    <p:sldId id="257" r:id="rId4"/>
    <p:sldId id="297" r:id="rId5"/>
    <p:sldId id="259" r:id="rId6"/>
    <p:sldId id="307" r:id="rId7"/>
    <p:sldId id="308" r:id="rId8"/>
    <p:sldId id="298" r:id="rId9"/>
    <p:sldId id="258" r:id="rId10"/>
    <p:sldId id="261" r:id="rId11"/>
    <p:sldId id="299" r:id="rId12"/>
    <p:sldId id="292" r:id="rId13"/>
    <p:sldId id="305" r:id="rId14"/>
    <p:sldId id="306" r:id="rId15"/>
    <p:sldId id="264" r:id="rId16"/>
    <p:sldId id="265" r:id="rId17"/>
    <p:sldId id="266" r:id="rId18"/>
    <p:sldId id="285" r:id="rId19"/>
    <p:sldId id="262" r:id="rId20"/>
    <p:sldId id="263" r:id="rId21"/>
    <p:sldId id="293" r:id="rId22"/>
    <p:sldId id="300" r:id="rId23"/>
    <p:sldId id="295" r:id="rId24"/>
    <p:sldId id="278" r:id="rId25"/>
    <p:sldId id="279" r:id="rId26"/>
    <p:sldId id="281" r:id="rId27"/>
    <p:sldId id="296" r:id="rId28"/>
    <p:sldId id="282" r:id="rId29"/>
    <p:sldId id="283" r:id="rId30"/>
    <p:sldId id="289" r:id="rId31"/>
    <p:sldId id="267" r:id="rId32"/>
    <p:sldId id="276" r:id="rId33"/>
    <p:sldId id="277" r:id="rId34"/>
    <p:sldId id="268" r:id="rId35"/>
    <p:sldId id="269" r:id="rId36"/>
    <p:sldId id="270" r:id="rId37"/>
    <p:sldId id="271" r:id="rId38"/>
    <p:sldId id="272" r:id="rId39"/>
    <p:sldId id="273" r:id="rId40"/>
    <p:sldId id="274" r:id="rId41"/>
    <p:sldId id="275" r:id="rId42"/>
    <p:sldId id="302" r:id="rId43"/>
    <p:sldId id="301" r:id="rId44"/>
    <p:sldId id="30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7C20AA-1AC1-4E7E-84E7-8E18F7E8E7DE}" type="doc">
      <dgm:prSet loTypeId="urn:microsoft.com/office/officeart/2005/8/layout/hProcess9" loCatId="process" qsTypeId="urn:microsoft.com/office/officeart/2005/8/quickstyle/simple1" qsCatId="simple" csTypeId="urn:microsoft.com/office/officeart/2005/8/colors/accent1_2" csCatId="accent1" phldr="1"/>
      <dgm:spPr/>
    </dgm:pt>
    <dgm:pt modelId="{2FD01930-C8EB-45FD-90AF-562909DB1996}">
      <dgm:prSet phldrT="[Text]"/>
      <dgm:spPr/>
      <dgm:t>
        <a:bodyPr/>
        <a:lstStyle/>
        <a:p>
          <a:r>
            <a:rPr lang="en-US" dirty="0" smtClean="0"/>
            <a:t>Medieval (500 - 1400)</a:t>
          </a:r>
          <a:endParaRPr lang="en-US" dirty="0"/>
        </a:p>
      </dgm:t>
    </dgm:pt>
    <dgm:pt modelId="{24337727-A726-4FEA-9BAD-48960F5362EC}" type="parTrans" cxnId="{6FEE4F1F-0C00-483F-A971-B5C43FA00686}">
      <dgm:prSet/>
      <dgm:spPr/>
    </dgm:pt>
    <dgm:pt modelId="{329A0843-0458-4BEA-870C-53B5261093F5}" type="sibTrans" cxnId="{6FEE4F1F-0C00-483F-A971-B5C43FA00686}">
      <dgm:prSet/>
      <dgm:spPr/>
    </dgm:pt>
    <dgm:pt modelId="{12E7ED33-AC83-4AC0-AA54-0727BABBDEF1}">
      <dgm:prSet phldrT="[Text]"/>
      <dgm:spPr/>
      <dgm:t>
        <a:bodyPr/>
        <a:lstStyle/>
        <a:p>
          <a:r>
            <a:rPr lang="en-US" dirty="0" smtClean="0"/>
            <a:t>Renaissance (1400 – 1600)</a:t>
          </a:r>
          <a:endParaRPr lang="en-US" dirty="0"/>
        </a:p>
      </dgm:t>
    </dgm:pt>
    <dgm:pt modelId="{AA713F00-5A11-4C65-A7BF-17F763DAF602}" type="parTrans" cxnId="{FDDC347A-E9C9-4AE6-A4F9-2C1AA0824369}">
      <dgm:prSet/>
      <dgm:spPr/>
    </dgm:pt>
    <dgm:pt modelId="{69C30113-B463-495B-AAF3-F1EC76FF5CA2}" type="sibTrans" cxnId="{FDDC347A-E9C9-4AE6-A4F9-2C1AA0824369}">
      <dgm:prSet/>
      <dgm:spPr/>
    </dgm:pt>
    <dgm:pt modelId="{8D128167-8849-4856-BFBF-D7D3A07A2908}">
      <dgm:prSet phldrT="[Text]"/>
      <dgm:spPr/>
      <dgm:t>
        <a:bodyPr/>
        <a:lstStyle/>
        <a:p>
          <a:r>
            <a:rPr lang="en-US" dirty="0" smtClean="0"/>
            <a:t>Baroque (1600 - 1750)</a:t>
          </a:r>
          <a:endParaRPr lang="en-US" dirty="0"/>
        </a:p>
      </dgm:t>
    </dgm:pt>
    <dgm:pt modelId="{70C9658B-736D-4140-9BE4-66595B336FB7}" type="parTrans" cxnId="{5739BB0A-2435-40FF-91A2-DD08560D99D8}">
      <dgm:prSet/>
      <dgm:spPr/>
    </dgm:pt>
    <dgm:pt modelId="{CB0BB0C7-F78F-4870-9F3C-9BEE9A46A218}" type="sibTrans" cxnId="{5739BB0A-2435-40FF-91A2-DD08560D99D8}">
      <dgm:prSet/>
      <dgm:spPr/>
    </dgm:pt>
    <dgm:pt modelId="{6BB6797B-0B80-461D-950E-B1A25D05E0DC}">
      <dgm:prSet phldrT="[Text]"/>
      <dgm:spPr/>
      <dgm:t>
        <a:bodyPr/>
        <a:lstStyle/>
        <a:p>
          <a:r>
            <a:rPr lang="en-US" dirty="0" smtClean="0"/>
            <a:t>Classical (1750 – 1820)</a:t>
          </a:r>
          <a:endParaRPr lang="en-US" dirty="0"/>
        </a:p>
      </dgm:t>
    </dgm:pt>
    <dgm:pt modelId="{9547F524-86D7-468E-9E1F-1A16556E90FC}" type="parTrans" cxnId="{BF4B55B8-8502-4EC4-9651-72610E990A99}">
      <dgm:prSet/>
      <dgm:spPr/>
    </dgm:pt>
    <dgm:pt modelId="{AF0D0F0C-220A-4F3F-85D3-AF92DCA58A29}" type="sibTrans" cxnId="{BF4B55B8-8502-4EC4-9651-72610E990A99}">
      <dgm:prSet/>
      <dgm:spPr/>
    </dgm:pt>
    <dgm:pt modelId="{3AB6E296-4316-4306-8A6F-CA23F9768327}">
      <dgm:prSet phldrT="[Text]"/>
      <dgm:spPr/>
      <dgm:t>
        <a:bodyPr/>
        <a:lstStyle/>
        <a:p>
          <a:r>
            <a:rPr lang="en-US" dirty="0" smtClean="0"/>
            <a:t>Romantic (1820 – 1900)</a:t>
          </a:r>
          <a:endParaRPr lang="en-US" dirty="0"/>
        </a:p>
      </dgm:t>
    </dgm:pt>
    <dgm:pt modelId="{46873277-2D05-4E59-A720-2A71E7C74516}" type="parTrans" cxnId="{EBC8B0CE-59FB-4AC0-9616-8FF1A5049832}">
      <dgm:prSet/>
      <dgm:spPr/>
    </dgm:pt>
    <dgm:pt modelId="{8E8ACEF0-35E4-4653-9C8C-F3B0ECF4F8FA}" type="sibTrans" cxnId="{EBC8B0CE-59FB-4AC0-9616-8FF1A5049832}">
      <dgm:prSet/>
      <dgm:spPr/>
    </dgm:pt>
    <dgm:pt modelId="{4B540954-4D1B-4807-AAE8-2C37A7E749DB}">
      <dgm:prSet phldrT="[Text]"/>
      <dgm:spPr/>
      <dgm:t>
        <a:bodyPr/>
        <a:lstStyle/>
        <a:p>
          <a:r>
            <a:rPr lang="en-US" dirty="0" smtClean="0"/>
            <a:t>20</a:t>
          </a:r>
          <a:r>
            <a:rPr lang="en-US" baseline="30000" dirty="0" smtClean="0"/>
            <a:t>th</a:t>
          </a:r>
          <a:r>
            <a:rPr lang="en-US" dirty="0" smtClean="0"/>
            <a:t> Century (1900 – 2000)</a:t>
          </a:r>
          <a:endParaRPr lang="en-US" dirty="0"/>
        </a:p>
      </dgm:t>
    </dgm:pt>
    <dgm:pt modelId="{786D33D1-2DD7-4B6F-A175-4788C548C845}" type="parTrans" cxnId="{07FF585F-E6B9-4181-BAE8-CE7877247DF1}">
      <dgm:prSet/>
      <dgm:spPr/>
    </dgm:pt>
    <dgm:pt modelId="{54CA6EDF-3957-499E-8155-9601084E1AA9}" type="sibTrans" cxnId="{07FF585F-E6B9-4181-BAE8-CE7877247DF1}">
      <dgm:prSet/>
      <dgm:spPr/>
    </dgm:pt>
    <dgm:pt modelId="{788BEAF9-F39A-4735-B859-568DFBCB7C2A}" type="pres">
      <dgm:prSet presAssocID="{C27C20AA-1AC1-4E7E-84E7-8E18F7E8E7DE}" presName="CompostProcess" presStyleCnt="0">
        <dgm:presLayoutVars>
          <dgm:dir/>
          <dgm:resizeHandles val="exact"/>
        </dgm:presLayoutVars>
      </dgm:prSet>
      <dgm:spPr/>
    </dgm:pt>
    <dgm:pt modelId="{54BF8A21-60ED-4F4E-9039-874C346E52FA}" type="pres">
      <dgm:prSet presAssocID="{C27C20AA-1AC1-4E7E-84E7-8E18F7E8E7DE}" presName="arrow" presStyleLbl="bgShp" presStyleIdx="0" presStyleCnt="1"/>
      <dgm:spPr/>
    </dgm:pt>
    <dgm:pt modelId="{DDFBFFE8-5CF0-43D1-8359-5F7CFDEAD69E}" type="pres">
      <dgm:prSet presAssocID="{C27C20AA-1AC1-4E7E-84E7-8E18F7E8E7DE}" presName="linearProcess" presStyleCnt="0"/>
      <dgm:spPr/>
    </dgm:pt>
    <dgm:pt modelId="{B0908EB0-A46F-4C6D-ACF4-7E9AFBCF6F82}" type="pres">
      <dgm:prSet presAssocID="{2FD01930-C8EB-45FD-90AF-562909DB1996}" presName="textNode" presStyleLbl="node1" presStyleIdx="0" presStyleCnt="6">
        <dgm:presLayoutVars>
          <dgm:bulletEnabled val="1"/>
        </dgm:presLayoutVars>
      </dgm:prSet>
      <dgm:spPr/>
      <dgm:t>
        <a:bodyPr/>
        <a:lstStyle/>
        <a:p>
          <a:endParaRPr lang="en-US"/>
        </a:p>
      </dgm:t>
    </dgm:pt>
    <dgm:pt modelId="{925F2C8D-3779-40FF-B272-BD6724FCAD03}" type="pres">
      <dgm:prSet presAssocID="{329A0843-0458-4BEA-870C-53B5261093F5}" presName="sibTrans" presStyleCnt="0"/>
      <dgm:spPr/>
    </dgm:pt>
    <dgm:pt modelId="{F6BFE7DE-427F-40D8-B41E-BC5ACA66AF0E}" type="pres">
      <dgm:prSet presAssocID="{12E7ED33-AC83-4AC0-AA54-0727BABBDEF1}" presName="textNode" presStyleLbl="node1" presStyleIdx="1" presStyleCnt="6">
        <dgm:presLayoutVars>
          <dgm:bulletEnabled val="1"/>
        </dgm:presLayoutVars>
      </dgm:prSet>
      <dgm:spPr/>
      <dgm:t>
        <a:bodyPr/>
        <a:lstStyle/>
        <a:p>
          <a:endParaRPr lang="en-US"/>
        </a:p>
      </dgm:t>
    </dgm:pt>
    <dgm:pt modelId="{B8979701-578B-473C-B3F6-70078F16252F}" type="pres">
      <dgm:prSet presAssocID="{69C30113-B463-495B-AAF3-F1EC76FF5CA2}" presName="sibTrans" presStyleCnt="0"/>
      <dgm:spPr/>
    </dgm:pt>
    <dgm:pt modelId="{5D6DF947-704B-456A-A8E5-19899D01A912}" type="pres">
      <dgm:prSet presAssocID="{8D128167-8849-4856-BFBF-D7D3A07A2908}" presName="textNode" presStyleLbl="node1" presStyleIdx="2" presStyleCnt="6">
        <dgm:presLayoutVars>
          <dgm:bulletEnabled val="1"/>
        </dgm:presLayoutVars>
      </dgm:prSet>
      <dgm:spPr/>
      <dgm:t>
        <a:bodyPr/>
        <a:lstStyle/>
        <a:p>
          <a:endParaRPr lang="en-US"/>
        </a:p>
      </dgm:t>
    </dgm:pt>
    <dgm:pt modelId="{CB9B3250-1876-43A1-9C0A-FF05F45DDB15}" type="pres">
      <dgm:prSet presAssocID="{CB0BB0C7-F78F-4870-9F3C-9BEE9A46A218}" presName="sibTrans" presStyleCnt="0"/>
      <dgm:spPr/>
    </dgm:pt>
    <dgm:pt modelId="{90512A19-F294-4A80-A9DA-DECA3EB85C72}" type="pres">
      <dgm:prSet presAssocID="{6BB6797B-0B80-461D-950E-B1A25D05E0DC}" presName="textNode" presStyleLbl="node1" presStyleIdx="3" presStyleCnt="6">
        <dgm:presLayoutVars>
          <dgm:bulletEnabled val="1"/>
        </dgm:presLayoutVars>
      </dgm:prSet>
      <dgm:spPr/>
      <dgm:t>
        <a:bodyPr/>
        <a:lstStyle/>
        <a:p>
          <a:endParaRPr lang="en-US"/>
        </a:p>
      </dgm:t>
    </dgm:pt>
    <dgm:pt modelId="{ED99C339-EE71-4843-917A-E2923A1C30E6}" type="pres">
      <dgm:prSet presAssocID="{AF0D0F0C-220A-4F3F-85D3-AF92DCA58A29}" presName="sibTrans" presStyleCnt="0"/>
      <dgm:spPr/>
    </dgm:pt>
    <dgm:pt modelId="{DB25C265-E151-4216-8088-3C5E17EB5E2D}" type="pres">
      <dgm:prSet presAssocID="{3AB6E296-4316-4306-8A6F-CA23F9768327}" presName="textNode" presStyleLbl="node1" presStyleIdx="4" presStyleCnt="6">
        <dgm:presLayoutVars>
          <dgm:bulletEnabled val="1"/>
        </dgm:presLayoutVars>
      </dgm:prSet>
      <dgm:spPr/>
      <dgm:t>
        <a:bodyPr/>
        <a:lstStyle/>
        <a:p>
          <a:endParaRPr lang="en-US"/>
        </a:p>
      </dgm:t>
    </dgm:pt>
    <dgm:pt modelId="{AFD3B420-FC47-42DB-B226-53B3F08FA1B3}" type="pres">
      <dgm:prSet presAssocID="{8E8ACEF0-35E4-4653-9C8C-F3B0ECF4F8FA}" presName="sibTrans" presStyleCnt="0"/>
      <dgm:spPr/>
    </dgm:pt>
    <dgm:pt modelId="{9AD3A9C5-ED92-4FDF-A281-73413C585875}" type="pres">
      <dgm:prSet presAssocID="{4B540954-4D1B-4807-AAE8-2C37A7E749DB}" presName="textNode" presStyleLbl="node1" presStyleIdx="5" presStyleCnt="6">
        <dgm:presLayoutVars>
          <dgm:bulletEnabled val="1"/>
        </dgm:presLayoutVars>
      </dgm:prSet>
      <dgm:spPr/>
      <dgm:t>
        <a:bodyPr/>
        <a:lstStyle/>
        <a:p>
          <a:endParaRPr lang="en-US"/>
        </a:p>
      </dgm:t>
    </dgm:pt>
  </dgm:ptLst>
  <dgm:cxnLst>
    <dgm:cxn modelId="{948853CE-028A-4A88-939E-EDF63DDD2FD8}" type="presOf" srcId="{4B540954-4D1B-4807-AAE8-2C37A7E749DB}" destId="{9AD3A9C5-ED92-4FDF-A281-73413C585875}" srcOrd="0" destOrd="0" presId="urn:microsoft.com/office/officeart/2005/8/layout/hProcess9"/>
    <dgm:cxn modelId="{376A0F0C-F560-456C-99B6-255B0170E35D}" type="presOf" srcId="{C27C20AA-1AC1-4E7E-84E7-8E18F7E8E7DE}" destId="{788BEAF9-F39A-4735-B859-568DFBCB7C2A}" srcOrd="0" destOrd="0" presId="urn:microsoft.com/office/officeart/2005/8/layout/hProcess9"/>
    <dgm:cxn modelId="{4CB31CAE-8FC8-4137-9441-F1842AF2B888}" type="presOf" srcId="{6BB6797B-0B80-461D-950E-B1A25D05E0DC}" destId="{90512A19-F294-4A80-A9DA-DECA3EB85C72}" srcOrd="0" destOrd="0" presId="urn:microsoft.com/office/officeart/2005/8/layout/hProcess9"/>
    <dgm:cxn modelId="{EBC8B0CE-59FB-4AC0-9616-8FF1A5049832}" srcId="{C27C20AA-1AC1-4E7E-84E7-8E18F7E8E7DE}" destId="{3AB6E296-4316-4306-8A6F-CA23F9768327}" srcOrd="4" destOrd="0" parTransId="{46873277-2D05-4E59-A720-2A71E7C74516}" sibTransId="{8E8ACEF0-35E4-4653-9C8C-F3B0ECF4F8FA}"/>
    <dgm:cxn modelId="{6FEE4F1F-0C00-483F-A971-B5C43FA00686}" srcId="{C27C20AA-1AC1-4E7E-84E7-8E18F7E8E7DE}" destId="{2FD01930-C8EB-45FD-90AF-562909DB1996}" srcOrd="0" destOrd="0" parTransId="{24337727-A726-4FEA-9BAD-48960F5362EC}" sibTransId="{329A0843-0458-4BEA-870C-53B5261093F5}"/>
    <dgm:cxn modelId="{07FF585F-E6B9-4181-BAE8-CE7877247DF1}" srcId="{C27C20AA-1AC1-4E7E-84E7-8E18F7E8E7DE}" destId="{4B540954-4D1B-4807-AAE8-2C37A7E749DB}" srcOrd="5" destOrd="0" parTransId="{786D33D1-2DD7-4B6F-A175-4788C548C845}" sibTransId="{54CA6EDF-3957-499E-8155-9601084E1AA9}"/>
    <dgm:cxn modelId="{6E78226B-506C-4A7B-9D0A-D837BB40A3B9}" type="presOf" srcId="{8D128167-8849-4856-BFBF-D7D3A07A2908}" destId="{5D6DF947-704B-456A-A8E5-19899D01A912}" srcOrd="0" destOrd="0" presId="urn:microsoft.com/office/officeart/2005/8/layout/hProcess9"/>
    <dgm:cxn modelId="{5739BB0A-2435-40FF-91A2-DD08560D99D8}" srcId="{C27C20AA-1AC1-4E7E-84E7-8E18F7E8E7DE}" destId="{8D128167-8849-4856-BFBF-D7D3A07A2908}" srcOrd="2" destOrd="0" parTransId="{70C9658B-736D-4140-9BE4-66595B336FB7}" sibTransId="{CB0BB0C7-F78F-4870-9F3C-9BEE9A46A218}"/>
    <dgm:cxn modelId="{9D6F81C5-1140-406A-A8E2-B627D930373F}" type="presOf" srcId="{3AB6E296-4316-4306-8A6F-CA23F9768327}" destId="{DB25C265-E151-4216-8088-3C5E17EB5E2D}" srcOrd="0" destOrd="0" presId="urn:microsoft.com/office/officeart/2005/8/layout/hProcess9"/>
    <dgm:cxn modelId="{BF4B55B8-8502-4EC4-9651-72610E990A99}" srcId="{C27C20AA-1AC1-4E7E-84E7-8E18F7E8E7DE}" destId="{6BB6797B-0B80-461D-950E-B1A25D05E0DC}" srcOrd="3" destOrd="0" parTransId="{9547F524-86D7-468E-9E1F-1A16556E90FC}" sibTransId="{AF0D0F0C-220A-4F3F-85D3-AF92DCA58A29}"/>
    <dgm:cxn modelId="{FDDC347A-E9C9-4AE6-A4F9-2C1AA0824369}" srcId="{C27C20AA-1AC1-4E7E-84E7-8E18F7E8E7DE}" destId="{12E7ED33-AC83-4AC0-AA54-0727BABBDEF1}" srcOrd="1" destOrd="0" parTransId="{AA713F00-5A11-4C65-A7BF-17F763DAF602}" sibTransId="{69C30113-B463-495B-AAF3-F1EC76FF5CA2}"/>
    <dgm:cxn modelId="{62D078B9-6E52-4F16-A591-13EEFECC63B1}" type="presOf" srcId="{2FD01930-C8EB-45FD-90AF-562909DB1996}" destId="{B0908EB0-A46F-4C6D-ACF4-7E9AFBCF6F82}" srcOrd="0" destOrd="0" presId="urn:microsoft.com/office/officeart/2005/8/layout/hProcess9"/>
    <dgm:cxn modelId="{57AFC72C-3BD1-4592-B0C7-238D0447ECA0}" type="presOf" srcId="{12E7ED33-AC83-4AC0-AA54-0727BABBDEF1}" destId="{F6BFE7DE-427F-40D8-B41E-BC5ACA66AF0E}" srcOrd="0" destOrd="0" presId="urn:microsoft.com/office/officeart/2005/8/layout/hProcess9"/>
    <dgm:cxn modelId="{A49BBC7C-5644-4683-960C-BEAE3C5E64F7}" type="presParOf" srcId="{788BEAF9-F39A-4735-B859-568DFBCB7C2A}" destId="{54BF8A21-60ED-4F4E-9039-874C346E52FA}" srcOrd="0" destOrd="0" presId="urn:microsoft.com/office/officeart/2005/8/layout/hProcess9"/>
    <dgm:cxn modelId="{0075EAAB-979F-493B-9727-6FE1BD37BA85}" type="presParOf" srcId="{788BEAF9-F39A-4735-B859-568DFBCB7C2A}" destId="{DDFBFFE8-5CF0-43D1-8359-5F7CFDEAD69E}" srcOrd="1" destOrd="0" presId="urn:microsoft.com/office/officeart/2005/8/layout/hProcess9"/>
    <dgm:cxn modelId="{4B342977-257D-47C0-AE98-F76BAED36BF7}" type="presParOf" srcId="{DDFBFFE8-5CF0-43D1-8359-5F7CFDEAD69E}" destId="{B0908EB0-A46F-4C6D-ACF4-7E9AFBCF6F82}" srcOrd="0" destOrd="0" presId="urn:microsoft.com/office/officeart/2005/8/layout/hProcess9"/>
    <dgm:cxn modelId="{36FB4C1E-FB5E-40CA-B959-78A61A592955}" type="presParOf" srcId="{DDFBFFE8-5CF0-43D1-8359-5F7CFDEAD69E}" destId="{925F2C8D-3779-40FF-B272-BD6724FCAD03}" srcOrd="1" destOrd="0" presId="urn:microsoft.com/office/officeart/2005/8/layout/hProcess9"/>
    <dgm:cxn modelId="{CB9C0CE2-125C-4B64-8D0F-7B9E18F7BDC0}" type="presParOf" srcId="{DDFBFFE8-5CF0-43D1-8359-5F7CFDEAD69E}" destId="{F6BFE7DE-427F-40D8-B41E-BC5ACA66AF0E}" srcOrd="2" destOrd="0" presId="urn:microsoft.com/office/officeart/2005/8/layout/hProcess9"/>
    <dgm:cxn modelId="{29647889-E620-42F8-8AAE-283270049D54}" type="presParOf" srcId="{DDFBFFE8-5CF0-43D1-8359-5F7CFDEAD69E}" destId="{B8979701-578B-473C-B3F6-70078F16252F}" srcOrd="3" destOrd="0" presId="urn:microsoft.com/office/officeart/2005/8/layout/hProcess9"/>
    <dgm:cxn modelId="{0EF7E43C-6442-428B-A4C7-1AFE12DE90A5}" type="presParOf" srcId="{DDFBFFE8-5CF0-43D1-8359-5F7CFDEAD69E}" destId="{5D6DF947-704B-456A-A8E5-19899D01A912}" srcOrd="4" destOrd="0" presId="urn:microsoft.com/office/officeart/2005/8/layout/hProcess9"/>
    <dgm:cxn modelId="{823FEB44-7CD7-4538-B94E-D42C1E4F0FF0}" type="presParOf" srcId="{DDFBFFE8-5CF0-43D1-8359-5F7CFDEAD69E}" destId="{CB9B3250-1876-43A1-9C0A-FF05F45DDB15}" srcOrd="5" destOrd="0" presId="urn:microsoft.com/office/officeart/2005/8/layout/hProcess9"/>
    <dgm:cxn modelId="{130B6EDC-71A4-47DC-8871-BB411782339A}" type="presParOf" srcId="{DDFBFFE8-5CF0-43D1-8359-5F7CFDEAD69E}" destId="{90512A19-F294-4A80-A9DA-DECA3EB85C72}" srcOrd="6" destOrd="0" presId="urn:microsoft.com/office/officeart/2005/8/layout/hProcess9"/>
    <dgm:cxn modelId="{0EA6A9DD-F2E9-46B3-879D-103E14D51C9C}" type="presParOf" srcId="{DDFBFFE8-5CF0-43D1-8359-5F7CFDEAD69E}" destId="{ED99C339-EE71-4843-917A-E2923A1C30E6}" srcOrd="7" destOrd="0" presId="urn:microsoft.com/office/officeart/2005/8/layout/hProcess9"/>
    <dgm:cxn modelId="{640067FB-3268-4569-90A6-AC7B283B6F7F}" type="presParOf" srcId="{DDFBFFE8-5CF0-43D1-8359-5F7CFDEAD69E}" destId="{DB25C265-E151-4216-8088-3C5E17EB5E2D}" srcOrd="8" destOrd="0" presId="urn:microsoft.com/office/officeart/2005/8/layout/hProcess9"/>
    <dgm:cxn modelId="{00844E05-D39C-408E-ABEA-E4A3BDA3909D}" type="presParOf" srcId="{DDFBFFE8-5CF0-43D1-8359-5F7CFDEAD69E}" destId="{AFD3B420-FC47-42DB-B226-53B3F08FA1B3}" srcOrd="9" destOrd="0" presId="urn:microsoft.com/office/officeart/2005/8/layout/hProcess9"/>
    <dgm:cxn modelId="{16619AC2-E160-4865-ABE5-9ABE520CE5FA}" type="presParOf" srcId="{DDFBFFE8-5CF0-43D1-8359-5F7CFDEAD69E}" destId="{9AD3A9C5-ED92-4FDF-A281-73413C585875}"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BF8A21-60ED-4F4E-9039-874C346E52FA}">
      <dsp:nvSpPr>
        <dsp:cNvPr id="0" name=""/>
        <dsp:cNvSpPr/>
      </dsp:nvSpPr>
      <dsp:spPr>
        <a:xfrm>
          <a:off x="720089" y="0"/>
          <a:ext cx="8161020" cy="3317875"/>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0908EB0-A46F-4C6D-ACF4-7E9AFBCF6F82}">
      <dsp:nvSpPr>
        <dsp:cNvPr id="0" name=""/>
        <dsp:cNvSpPr/>
      </dsp:nvSpPr>
      <dsp:spPr>
        <a:xfrm>
          <a:off x="3830" y="995362"/>
          <a:ext cx="1525085" cy="132715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Medieval (500 - 1400)</a:t>
          </a:r>
          <a:endParaRPr lang="en-US" sz="2000" kern="1200" dirty="0"/>
        </a:p>
      </dsp:txBody>
      <dsp:txXfrm>
        <a:off x="68616" y="1060148"/>
        <a:ext cx="1395513" cy="1197578"/>
      </dsp:txXfrm>
    </dsp:sp>
    <dsp:sp modelId="{F6BFE7DE-427F-40D8-B41E-BC5ACA66AF0E}">
      <dsp:nvSpPr>
        <dsp:cNvPr id="0" name=""/>
        <dsp:cNvSpPr/>
      </dsp:nvSpPr>
      <dsp:spPr>
        <a:xfrm>
          <a:off x="1617521" y="995362"/>
          <a:ext cx="1525085" cy="132715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Renaissance (1400 – 1600)</a:t>
          </a:r>
          <a:endParaRPr lang="en-US" sz="2000" kern="1200" dirty="0"/>
        </a:p>
      </dsp:txBody>
      <dsp:txXfrm>
        <a:off x="1682307" y="1060148"/>
        <a:ext cx="1395513" cy="1197578"/>
      </dsp:txXfrm>
    </dsp:sp>
    <dsp:sp modelId="{5D6DF947-704B-456A-A8E5-19899D01A912}">
      <dsp:nvSpPr>
        <dsp:cNvPr id="0" name=""/>
        <dsp:cNvSpPr/>
      </dsp:nvSpPr>
      <dsp:spPr>
        <a:xfrm>
          <a:off x="3231211" y="995362"/>
          <a:ext cx="1525085" cy="132715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Baroque (1600 - 1750)</a:t>
          </a:r>
          <a:endParaRPr lang="en-US" sz="2000" kern="1200" dirty="0"/>
        </a:p>
      </dsp:txBody>
      <dsp:txXfrm>
        <a:off x="3295997" y="1060148"/>
        <a:ext cx="1395513" cy="1197578"/>
      </dsp:txXfrm>
    </dsp:sp>
    <dsp:sp modelId="{90512A19-F294-4A80-A9DA-DECA3EB85C72}">
      <dsp:nvSpPr>
        <dsp:cNvPr id="0" name=""/>
        <dsp:cNvSpPr/>
      </dsp:nvSpPr>
      <dsp:spPr>
        <a:xfrm>
          <a:off x="4844902" y="995362"/>
          <a:ext cx="1525085" cy="132715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Classical (1750 – 1820)</a:t>
          </a:r>
          <a:endParaRPr lang="en-US" sz="2000" kern="1200" dirty="0"/>
        </a:p>
      </dsp:txBody>
      <dsp:txXfrm>
        <a:off x="4909688" y="1060148"/>
        <a:ext cx="1395513" cy="1197578"/>
      </dsp:txXfrm>
    </dsp:sp>
    <dsp:sp modelId="{DB25C265-E151-4216-8088-3C5E17EB5E2D}">
      <dsp:nvSpPr>
        <dsp:cNvPr id="0" name=""/>
        <dsp:cNvSpPr/>
      </dsp:nvSpPr>
      <dsp:spPr>
        <a:xfrm>
          <a:off x="6458592" y="995362"/>
          <a:ext cx="1525085" cy="132715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Romantic (1820 – 1900)</a:t>
          </a:r>
          <a:endParaRPr lang="en-US" sz="2000" kern="1200" dirty="0"/>
        </a:p>
      </dsp:txBody>
      <dsp:txXfrm>
        <a:off x="6523378" y="1060148"/>
        <a:ext cx="1395513" cy="1197578"/>
      </dsp:txXfrm>
    </dsp:sp>
    <dsp:sp modelId="{9AD3A9C5-ED92-4FDF-A281-73413C585875}">
      <dsp:nvSpPr>
        <dsp:cNvPr id="0" name=""/>
        <dsp:cNvSpPr/>
      </dsp:nvSpPr>
      <dsp:spPr>
        <a:xfrm>
          <a:off x="8072283" y="995362"/>
          <a:ext cx="1525085" cy="132715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20</a:t>
          </a:r>
          <a:r>
            <a:rPr lang="en-US" sz="2000" kern="1200" baseline="30000" dirty="0" smtClean="0"/>
            <a:t>th</a:t>
          </a:r>
          <a:r>
            <a:rPr lang="en-US" sz="2000" kern="1200" dirty="0" smtClean="0"/>
            <a:t> Century (1900 – 2000)</a:t>
          </a:r>
          <a:endParaRPr lang="en-US" sz="2000" kern="1200" dirty="0"/>
        </a:p>
      </dsp:txBody>
      <dsp:txXfrm>
        <a:off x="8137069" y="1060148"/>
        <a:ext cx="1395513" cy="119757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C02E2A-920D-45F6-95EF-C75F47DB0141}" type="datetimeFigureOut">
              <a:rPr lang="en-US" smtClean="0"/>
              <a:t>11/6/2016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BAD584-A1B7-4035-9FE6-29C46C96E401}" type="slidenum">
              <a:rPr lang="en-US" smtClean="0"/>
              <a:t>‹#›</a:t>
            </a:fld>
            <a:endParaRPr lang="en-US"/>
          </a:p>
        </p:txBody>
      </p:sp>
    </p:spTree>
    <p:extLst>
      <p:ext uri="{BB962C8B-B14F-4D97-AF65-F5344CB8AC3E}">
        <p14:creationId xmlns:p14="http://schemas.microsoft.com/office/powerpoint/2010/main" val="2857999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EE774F-3402-4BAE-B212-6137652E8498}" type="slidenum">
              <a:rPr lang="en-US" altLang="en-US"/>
              <a:pPr/>
              <a:t>11</a:t>
            </a:fld>
            <a:endParaRPr lang="en-US" alt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p:txBody>
          <a:bodyPr/>
          <a:lstStyle/>
          <a:p>
            <a:r>
              <a:rPr lang="en-US" altLang="en-US"/>
              <a:t>Read Orfeo.</a:t>
            </a:r>
          </a:p>
        </p:txBody>
      </p:sp>
    </p:spTree>
    <p:extLst>
      <p:ext uri="{BB962C8B-B14F-4D97-AF65-F5344CB8AC3E}">
        <p14:creationId xmlns:p14="http://schemas.microsoft.com/office/powerpoint/2010/main" val="12236703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2FF15794-5E12-4973-AF91-6FD6A6933E5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35300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CA292B-3B74-40AF-B81B-49672E3A87A2}" type="datetimeFigureOut">
              <a:rPr lang="en-US" smtClean="0"/>
              <a:t>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1649681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17772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910782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31509380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30869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0826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5744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163266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2FF15794-5E12-4973-AF91-6FD6A6933E5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068287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2095584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2032991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67410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ECA292B-3B74-40AF-B81B-49672E3A87A2}" type="datetimeFigureOut">
              <a:rPr lang="en-US" smtClean="0"/>
              <a:t>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40388936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ECA292B-3B74-40AF-B81B-49672E3A87A2}" type="datetimeFigureOut">
              <a:rPr lang="en-US" smtClean="0"/>
              <a:t>11/6/2016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F15794-5E12-4973-AF91-6FD6A6933E5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0054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ECA292B-3B74-40AF-B81B-49672E3A87A2}" type="datetimeFigureOut">
              <a:rPr lang="en-US" smtClean="0"/>
              <a:t>11/6/2016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F15794-5E12-4973-AF91-6FD6A6933E5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79984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CA292B-3B74-40AF-B81B-49672E3A87A2}" type="datetimeFigureOut">
              <a:rPr lang="en-US" smtClean="0"/>
              <a:t>11/6/2016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41711869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CA292B-3B74-40AF-B81B-49672E3A87A2}" type="datetimeFigureOut">
              <a:rPr lang="en-US" smtClean="0"/>
              <a:t>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15794-5E12-4973-AF91-6FD6A6933E5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01351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CA292B-3B74-40AF-B81B-49672E3A87A2}" type="datetimeFigureOut">
              <a:rPr lang="en-US" smtClean="0"/>
              <a:t>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36946782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CA292B-3B74-40AF-B81B-49672E3A87A2}" type="datetimeFigureOut">
              <a:rPr lang="en-US" smtClean="0"/>
              <a:t>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2889085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704055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4219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766427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18794510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58450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970326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905351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CA292B-3B74-40AF-B81B-49672E3A87A2}" type="datetimeFigureOut">
              <a:rPr lang="en-US" smtClean="0"/>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F15794-5E12-4973-AF91-6FD6A6933E5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98581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422400" y="838200"/>
            <a:ext cx="10363200" cy="53784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1422400" y="6413500"/>
            <a:ext cx="2540000" cy="457200"/>
          </a:xfrm>
        </p:spPr>
        <p:txBody>
          <a:bodyPr/>
          <a:lstStyle>
            <a:lvl1pPr>
              <a:defRPr/>
            </a:lvl1pPr>
          </a:lstStyle>
          <a:p>
            <a:endParaRPr lang="en-US" altLang="en-US"/>
          </a:p>
        </p:txBody>
      </p:sp>
      <p:sp>
        <p:nvSpPr>
          <p:cNvPr id="4" name="Footer Placeholder 3"/>
          <p:cNvSpPr>
            <a:spLocks noGrp="1"/>
          </p:cNvSpPr>
          <p:nvPr>
            <p:ph type="ftr" sz="quarter" idx="11"/>
          </p:nvPr>
        </p:nvSpPr>
        <p:spPr>
          <a:xfrm>
            <a:off x="4572000" y="6413500"/>
            <a:ext cx="3860800" cy="457200"/>
          </a:xfrm>
        </p:spPr>
        <p:txBody>
          <a:bodyPr/>
          <a:lstStyle>
            <a:lvl1pPr>
              <a:defRPr/>
            </a:lvl1pPr>
          </a:lstStyle>
          <a:p>
            <a:endParaRPr lang="en-US" altLang="en-US"/>
          </a:p>
        </p:txBody>
      </p:sp>
      <p:sp>
        <p:nvSpPr>
          <p:cNvPr id="5" name="Slide Number Placeholder 4"/>
          <p:cNvSpPr>
            <a:spLocks noGrp="1"/>
          </p:cNvSpPr>
          <p:nvPr>
            <p:ph type="sldNum" sz="quarter" idx="12"/>
          </p:nvPr>
        </p:nvSpPr>
        <p:spPr>
          <a:xfrm>
            <a:off x="10972800" y="6413500"/>
            <a:ext cx="1219200" cy="457200"/>
          </a:xfrm>
        </p:spPr>
        <p:txBody>
          <a:bodyPr/>
          <a:lstStyle>
            <a:lvl1pPr>
              <a:defRPr/>
            </a:lvl1pPr>
          </a:lstStyle>
          <a:p>
            <a:fld id="{8DD4879D-E917-42B5-96D2-99D75332C3E5}" type="slidenum">
              <a:rPr lang="en-US" altLang="en-US"/>
              <a:pPr/>
              <a:t>‹#›</a:t>
            </a:fld>
            <a:endParaRPr lang="en-US" altLang="en-US" sz="1400"/>
          </a:p>
        </p:txBody>
      </p:sp>
    </p:spTree>
    <p:extLst>
      <p:ext uri="{BB962C8B-B14F-4D97-AF65-F5344CB8AC3E}">
        <p14:creationId xmlns:p14="http://schemas.microsoft.com/office/powerpoint/2010/main" val="3017934495"/>
      </p:ext>
    </p:extLst>
  </p:cSld>
  <p:clrMapOvr>
    <a:masterClrMapping/>
  </p:clrMapOvr>
  <p:transition>
    <p:cover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ECA292B-3B74-40AF-B81B-49672E3A87A2}" type="datetimeFigureOut">
              <a:rPr lang="en-US" smtClean="0"/>
              <a:t>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3255936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ECA292B-3B74-40AF-B81B-49672E3A87A2}" type="datetimeFigureOut">
              <a:rPr lang="en-US" smtClean="0"/>
              <a:t>11/6/2016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F15794-5E12-4973-AF91-6FD6A6933E5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1267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ECA292B-3B74-40AF-B81B-49672E3A87A2}" type="datetimeFigureOut">
              <a:rPr lang="en-US" smtClean="0"/>
              <a:t>11/6/2016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F15794-5E12-4973-AF91-6FD6A6933E5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4475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CA292B-3B74-40AF-B81B-49672E3A87A2}" type="datetimeFigureOut">
              <a:rPr lang="en-US" smtClean="0"/>
              <a:t>11/6/2016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34551470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CA292B-3B74-40AF-B81B-49672E3A87A2}" type="datetimeFigureOut">
              <a:rPr lang="en-US" smtClean="0"/>
              <a:t>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15794-5E12-4973-AF91-6FD6A6933E5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02065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CA292B-3B74-40AF-B81B-49672E3A87A2}" type="datetimeFigureOut">
              <a:rPr lang="en-US" smtClean="0"/>
              <a:t>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F15794-5E12-4973-AF91-6FD6A6933E56}" type="slidenum">
              <a:rPr lang="en-US" smtClean="0"/>
              <a:t>‹#›</a:t>
            </a:fld>
            <a:endParaRPr lang="en-US"/>
          </a:p>
        </p:txBody>
      </p:sp>
    </p:spTree>
    <p:extLst>
      <p:ext uri="{BB962C8B-B14F-4D97-AF65-F5344CB8AC3E}">
        <p14:creationId xmlns:p14="http://schemas.microsoft.com/office/powerpoint/2010/main" val="124938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21" Type="http://schemas.openxmlformats.org/officeDocument/2006/relationships/image" Target="../media/image4.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ECA292B-3B74-40AF-B81B-49672E3A87A2}" type="datetimeFigureOut">
              <a:rPr lang="en-US" smtClean="0"/>
              <a:t>11/6/2016</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FF15794-5E12-4973-AF91-6FD6A6933E56}" type="slidenum">
              <a:rPr lang="en-US" smtClean="0"/>
              <a:t>‹#›</a:t>
            </a:fld>
            <a:endParaRPr lang="en-US"/>
          </a:p>
        </p:txBody>
      </p:sp>
    </p:spTree>
    <p:extLst>
      <p:ext uri="{BB962C8B-B14F-4D97-AF65-F5344CB8AC3E}">
        <p14:creationId xmlns:p14="http://schemas.microsoft.com/office/powerpoint/2010/main" val="268211112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ECA292B-3B74-40AF-B81B-49672E3A87A2}" type="datetimeFigureOut">
              <a:rPr lang="en-US" smtClean="0"/>
              <a:t>11/6/2016</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FF15794-5E12-4973-AF91-6FD6A6933E56}" type="slidenum">
              <a:rPr lang="en-US" smtClean="0"/>
              <a:t>‹#›</a:t>
            </a:fld>
            <a:endParaRPr lang="en-US"/>
          </a:p>
        </p:txBody>
      </p:sp>
    </p:spTree>
    <p:extLst>
      <p:ext uri="{BB962C8B-B14F-4D97-AF65-F5344CB8AC3E}">
        <p14:creationId xmlns:p14="http://schemas.microsoft.com/office/powerpoint/2010/main" val="185126040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hyperlink" Target="https://www.youtube.com/watch?v=G6_0xOBeLNw" TargetMode="Externa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hyperlink" Target="https://www.youtube.com/watch?v=Ko_4bGGMOE8&amp;index=10&amp;list=PL5A7BED41274063BB" TargetMode="Externa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youtube.com/watch?v=O0AYwxvJKtU"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youtube.com/watch?v=Nnuq9PXbywA&amp;feature=related"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youtube.com/watch?v=5M4OfKuXsVI"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hyperlink" Target="http://www.youtube.com/watch?v=pVadl4ocX0M" TargetMode="Externa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Baroque Period (1600 – 1750)</a:t>
            </a:r>
            <a:endParaRPr lang="en-US" dirty="0"/>
          </a:p>
        </p:txBody>
      </p:sp>
      <p:sp>
        <p:nvSpPr>
          <p:cNvPr id="3" name="Subtitle 2"/>
          <p:cNvSpPr>
            <a:spLocks noGrp="1"/>
          </p:cNvSpPr>
          <p:nvPr>
            <p:ph type="subTitle" idx="1"/>
          </p:nvPr>
        </p:nvSpPr>
        <p:spPr/>
        <p:txBody>
          <a:bodyPr/>
          <a:lstStyle/>
          <a:p>
            <a:r>
              <a:rPr lang="en-US" dirty="0" smtClean="0"/>
              <a:t>By Mr. Jue</a:t>
            </a:r>
            <a:endParaRPr lang="en-US" dirty="0"/>
          </a:p>
        </p:txBody>
      </p:sp>
    </p:spTree>
    <p:extLst>
      <p:ext uri="{BB962C8B-B14F-4D97-AF65-F5344CB8AC3E}">
        <p14:creationId xmlns:p14="http://schemas.microsoft.com/office/powerpoint/2010/main" val="3579457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Composers in the Baroque Period</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14524563"/>
              </p:ext>
            </p:extLst>
          </p:nvPr>
        </p:nvGraphicFramePr>
        <p:xfrm>
          <a:off x="1295403" y="2382593"/>
          <a:ext cx="9601194" cy="3232596"/>
        </p:xfrm>
        <a:graphic>
          <a:graphicData uri="http://schemas.openxmlformats.org/drawingml/2006/table">
            <a:tbl>
              <a:tblPr firstRow="1" firstCol="1" bandRow="1">
                <a:tableStyleId>{5C22544A-7EE6-4342-B048-85BDC9FD1C3A}</a:tableStyleId>
              </a:tblPr>
              <a:tblGrid>
                <a:gridCol w="3200398"/>
                <a:gridCol w="3200398"/>
                <a:gridCol w="3200398"/>
              </a:tblGrid>
              <a:tr h="516488">
                <a:tc>
                  <a:txBody>
                    <a:bodyPr/>
                    <a:lstStyle/>
                    <a:p>
                      <a:pPr marL="0" marR="0">
                        <a:lnSpc>
                          <a:spcPct val="115000"/>
                        </a:lnSpc>
                        <a:spcBef>
                          <a:spcPts val="0"/>
                        </a:spcBef>
                        <a:spcAft>
                          <a:spcPts val="0"/>
                        </a:spcAft>
                      </a:pPr>
                      <a:r>
                        <a:rPr lang="en-US" sz="1200" dirty="0">
                          <a:effectLst/>
                        </a:rPr>
                        <a:t>Early Baroque (1600 – 1620)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rowSpan="5">
                  <a:txBody>
                    <a:bodyPr/>
                    <a:lstStyle/>
                    <a:p>
                      <a:pPr marL="0" marR="0">
                        <a:lnSpc>
                          <a:spcPct val="115000"/>
                        </a:lnSpc>
                        <a:spcBef>
                          <a:spcPts val="0"/>
                        </a:spcBef>
                        <a:spcAft>
                          <a:spcPts val="0"/>
                        </a:spcAft>
                      </a:pPr>
                      <a:r>
                        <a:rPr lang="en-US" sz="1200" dirty="0">
                          <a:effectLst/>
                        </a:rPr>
                        <a:t>30 Years War (1619 – 1648</a:t>
                      </a:r>
                      <a:r>
                        <a:rPr lang="en-US" sz="1200" dirty="0" smtClean="0">
                          <a:effectLst/>
                        </a:rPr>
                        <a:t>)</a:t>
                      </a:r>
                      <a:endParaRPr lang="en-US" sz="1100" dirty="0">
                        <a:effectLst/>
                      </a:endParaRPr>
                    </a:p>
                  </a:txBody>
                  <a:tcPr marL="68580" marR="68580" marT="0" marB="0"/>
                </a:tc>
                <a:tc>
                  <a:txBody>
                    <a:bodyPr/>
                    <a:lstStyle/>
                    <a:p>
                      <a:pPr marL="0" marR="0">
                        <a:lnSpc>
                          <a:spcPct val="115000"/>
                        </a:lnSpc>
                        <a:spcBef>
                          <a:spcPts val="0"/>
                        </a:spcBef>
                        <a:spcAft>
                          <a:spcPts val="0"/>
                        </a:spcAft>
                      </a:pPr>
                      <a:r>
                        <a:rPr lang="en-US" sz="1200">
                          <a:effectLst/>
                        </a:rPr>
                        <a:t>Late Baroque (1700 – 1750)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r>
              <a:tr h="516488">
                <a:tc>
                  <a:txBody>
                    <a:bodyPr/>
                    <a:lstStyle/>
                    <a:p>
                      <a:pPr marL="0" marR="0">
                        <a:lnSpc>
                          <a:spcPct val="115000"/>
                        </a:lnSpc>
                        <a:spcBef>
                          <a:spcPts val="0"/>
                        </a:spcBef>
                        <a:spcAft>
                          <a:spcPts val="0"/>
                        </a:spcAft>
                      </a:pPr>
                      <a:r>
                        <a:rPr lang="en-US" sz="1200">
                          <a:effectLst/>
                        </a:rPr>
                        <a:t>G. Gabrieli</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vMerge="1">
                  <a:txBody>
                    <a:bodyPr/>
                    <a:lstStyle/>
                    <a:p>
                      <a:endParaRPr lang="en-US"/>
                    </a:p>
                  </a:txBody>
                  <a:tcPr/>
                </a:tc>
                <a:tc>
                  <a:txBody>
                    <a:bodyPr/>
                    <a:lstStyle/>
                    <a:p>
                      <a:pPr marL="0" marR="0">
                        <a:lnSpc>
                          <a:spcPct val="115000"/>
                        </a:lnSpc>
                        <a:spcBef>
                          <a:spcPts val="0"/>
                        </a:spcBef>
                        <a:spcAft>
                          <a:spcPts val="0"/>
                        </a:spcAft>
                      </a:pPr>
                      <a:r>
                        <a:rPr lang="en-US" sz="1200">
                          <a:effectLst/>
                        </a:rPr>
                        <a:t>A. Vivaldi</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r>
              <a:tr h="516488">
                <a:tc>
                  <a:txBody>
                    <a:bodyPr/>
                    <a:lstStyle/>
                    <a:p>
                      <a:pPr marL="0" marR="0">
                        <a:lnSpc>
                          <a:spcPct val="115000"/>
                        </a:lnSpc>
                        <a:spcBef>
                          <a:spcPts val="0"/>
                        </a:spcBef>
                        <a:spcAft>
                          <a:spcPts val="0"/>
                        </a:spcAft>
                      </a:pPr>
                      <a:r>
                        <a:rPr lang="en-US" sz="1200">
                          <a:effectLst/>
                        </a:rPr>
                        <a:t>C. Monteverdi</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vMerge="1">
                  <a:txBody>
                    <a:bodyPr/>
                    <a:lstStyle/>
                    <a:p>
                      <a:endParaRPr lang="en-US"/>
                    </a:p>
                  </a:txBody>
                  <a:tcPr/>
                </a:tc>
                <a:tc>
                  <a:txBody>
                    <a:bodyPr/>
                    <a:lstStyle/>
                    <a:p>
                      <a:pPr marL="0" marR="0">
                        <a:lnSpc>
                          <a:spcPct val="115000"/>
                        </a:lnSpc>
                        <a:spcBef>
                          <a:spcPts val="0"/>
                        </a:spcBef>
                        <a:spcAft>
                          <a:spcPts val="0"/>
                        </a:spcAft>
                      </a:pPr>
                      <a:r>
                        <a:rPr lang="en-US" sz="1200">
                          <a:effectLst/>
                        </a:rPr>
                        <a:t>J.S. Bach</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r>
              <a:tr h="516651">
                <a:tc rowSpan="2">
                  <a:txBody>
                    <a:bodyPr/>
                    <a:lstStyle/>
                    <a:p>
                      <a:pPr marL="0" marR="0">
                        <a:lnSpc>
                          <a:spcPct val="115000"/>
                        </a:lnSpc>
                        <a:spcBef>
                          <a:spcPts val="0"/>
                        </a:spcBef>
                        <a:spcAft>
                          <a:spcPts val="0"/>
                        </a:spcAft>
                      </a:pPr>
                      <a:r>
                        <a:rPr lang="en-US" sz="1200">
                          <a:effectLst/>
                        </a:rPr>
                        <a:t>H. Schutz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vMerge="1">
                  <a:txBody>
                    <a:bodyPr/>
                    <a:lstStyle/>
                    <a:p>
                      <a:endParaRPr lang="en-US"/>
                    </a:p>
                  </a:txBody>
                  <a:tcPr/>
                </a:tc>
                <a:tc>
                  <a:txBody>
                    <a:bodyPr/>
                    <a:lstStyle/>
                    <a:p>
                      <a:pPr marL="0" marR="0">
                        <a:lnSpc>
                          <a:spcPct val="115000"/>
                        </a:lnSpc>
                        <a:spcBef>
                          <a:spcPts val="0"/>
                        </a:spcBef>
                        <a:spcAft>
                          <a:spcPts val="0"/>
                        </a:spcAft>
                      </a:pPr>
                      <a:r>
                        <a:rPr lang="en-US" sz="1200">
                          <a:effectLst/>
                        </a:rPr>
                        <a:t>G.F. Handel</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r>
              <a:tr h="1166481">
                <a:tc vMerge="1">
                  <a:txBody>
                    <a:bodyPr/>
                    <a:lstStyle/>
                    <a:p>
                      <a:endParaRPr lang="en-US"/>
                    </a:p>
                  </a:txBody>
                  <a:tcPr/>
                </a:tc>
                <a:tc vMerge="1">
                  <a:txBody>
                    <a:bodyPr/>
                    <a:lstStyle/>
                    <a:p>
                      <a:endParaRPr lang="en-US"/>
                    </a:p>
                  </a:txBody>
                  <a:tcPr/>
                </a:tc>
                <a:tc>
                  <a:txBody>
                    <a:bodyPr/>
                    <a:lstStyle/>
                    <a:p>
                      <a:pPr marL="0" marR="0">
                        <a:lnSpc>
                          <a:spcPct val="115000"/>
                        </a:lnSpc>
                        <a:spcBef>
                          <a:spcPts val="0"/>
                        </a:spcBef>
                        <a:spcAft>
                          <a:spcPts val="0"/>
                        </a:spcAft>
                      </a:pPr>
                      <a:r>
                        <a:rPr lang="en-US" sz="1200" dirty="0">
                          <a:effectLst/>
                        </a:rPr>
                        <a:t>G.F. Telemann</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5950872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algn="ctr"/>
            <a:r>
              <a:rPr lang="en-US" altLang="en-US"/>
              <a:t>Claudio Monteverdi </a:t>
            </a:r>
            <a:r>
              <a:rPr lang="en-US" altLang="en-US" sz="2000"/>
              <a:t>(1567-1643)</a:t>
            </a:r>
            <a:endParaRPr lang="en-US" altLang="en-US"/>
          </a:p>
        </p:txBody>
      </p:sp>
      <p:sp>
        <p:nvSpPr>
          <p:cNvPr id="138243" name="Rectangle 3"/>
          <p:cNvSpPr>
            <a:spLocks noGrp="1" noChangeArrowheads="1"/>
          </p:cNvSpPr>
          <p:nvPr>
            <p:ph type="body" idx="1"/>
          </p:nvPr>
        </p:nvSpPr>
        <p:spPr>
          <a:xfrm>
            <a:off x="1120461" y="2524259"/>
            <a:ext cx="10109915" cy="3374266"/>
          </a:xfrm>
        </p:spPr>
        <p:txBody>
          <a:bodyPr>
            <a:normAutofit fontScale="92500" lnSpcReduction="10000"/>
          </a:bodyPr>
          <a:lstStyle/>
          <a:p>
            <a:r>
              <a:rPr lang="en-US" altLang="en-US" sz="2800" dirty="0"/>
              <a:t>First great composer of the Baroque era to be attacked for being too radical.</a:t>
            </a:r>
          </a:p>
          <a:p>
            <a:r>
              <a:rPr lang="en-US" altLang="en-US" sz="2800" dirty="0"/>
              <a:t>Called “the last great </a:t>
            </a:r>
            <a:r>
              <a:rPr lang="en-US" altLang="en-US" sz="2800" dirty="0" err="1"/>
              <a:t>madrigalist</a:t>
            </a:r>
            <a:r>
              <a:rPr lang="en-US" altLang="en-US" sz="2800" dirty="0"/>
              <a:t> and the first great opera composer”</a:t>
            </a:r>
          </a:p>
          <a:p>
            <a:r>
              <a:rPr lang="en-US" altLang="en-US" sz="2800" dirty="0"/>
              <a:t>Wrote his first opera; </a:t>
            </a:r>
            <a:r>
              <a:rPr lang="en-US" altLang="en-US" sz="2800" i="1" dirty="0" err="1"/>
              <a:t>Orfeo</a:t>
            </a:r>
            <a:r>
              <a:rPr lang="en-US" altLang="en-US" sz="2800" dirty="0"/>
              <a:t> (1607) while working at St. Mark’s.</a:t>
            </a:r>
          </a:p>
          <a:p>
            <a:r>
              <a:rPr lang="en-US" altLang="en-US" sz="2800" i="1" dirty="0" err="1"/>
              <a:t>Orfeo</a:t>
            </a:r>
            <a:r>
              <a:rPr lang="en-US" altLang="en-US" sz="2800" dirty="0"/>
              <a:t> is considered the first masterpiece of Opera.</a:t>
            </a:r>
          </a:p>
          <a:p>
            <a:r>
              <a:rPr lang="en-US" altLang="en-US" sz="2800" dirty="0"/>
              <a:t>Monteverdi became the choirmaster at St. Mark’s which was considered the most prestigious musical position in Europe.</a:t>
            </a:r>
          </a:p>
        </p:txBody>
      </p:sp>
    </p:spTree>
    <p:extLst>
      <p:ext uri="{BB962C8B-B14F-4D97-AF65-F5344CB8AC3E}">
        <p14:creationId xmlns:p14="http://schemas.microsoft.com/office/powerpoint/2010/main" val="19808676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Grp="1" noChangeAspect="1" noChangeArrowheads="1"/>
          </p:cNvPicPr>
          <p:nvPr>
            <p:ph/>
          </p:nvPr>
        </p:nvPicPr>
        <p:blipFill>
          <a:blip r:embed="rId2">
            <a:extLst>
              <a:ext uri="{28A0092B-C50C-407E-A947-70E740481C1C}">
                <a14:useLocalDpi xmlns:a14="http://schemas.microsoft.com/office/drawing/2010/main" val="0"/>
              </a:ext>
            </a:extLst>
          </a:blip>
          <a:srcRect l="3381" r="5353"/>
          <a:stretch>
            <a:fillRect/>
          </a:stretch>
        </p:blipFill>
        <p:spPr>
          <a:xfrm>
            <a:off x="2133600" y="1143000"/>
            <a:ext cx="3905250" cy="5105400"/>
          </a:xfrm>
        </p:spPr>
      </p:pic>
      <p:sp>
        <p:nvSpPr>
          <p:cNvPr id="23556" name="Text Box 4"/>
          <p:cNvSpPr txBox="1">
            <a:spLocks noChangeArrowheads="1"/>
          </p:cNvSpPr>
          <p:nvPr/>
        </p:nvSpPr>
        <p:spPr bwMode="auto">
          <a:xfrm>
            <a:off x="6490231" y="2895601"/>
            <a:ext cx="3632726"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3200">
                <a:latin typeface="Apple Chancery" pitchFamily="66" charset="0"/>
              </a:rPr>
              <a:t>Antonio Vivaldi</a:t>
            </a:r>
          </a:p>
          <a:p>
            <a:pPr algn="ctr"/>
            <a:r>
              <a:rPr lang="en-US" altLang="en-US" sz="3200">
                <a:latin typeface="Apple Chancery" pitchFamily="66" charset="0"/>
              </a:rPr>
              <a:t>1678-1741</a:t>
            </a:r>
          </a:p>
          <a:p>
            <a:pPr algn="ctr"/>
            <a:endParaRPr lang="en-US" altLang="en-US" sz="3200">
              <a:latin typeface="Apple Chancery" pitchFamily="66" charset="0"/>
            </a:endParaRPr>
          </a:p>
          <a:p>
            <a:pPr algn="ctr"/>
            <a:r>
              <a:rPr lang="en-US" altLang="en-US" sz="3200">
                <a:latin typeface="Apple Chancery" pitchFamily="66" charset="0"/>
              </a:rPr>
              <a:t>From Italy</a:t>
            </a:r>
          </a:p>
          <a:p>
            <a:pPr algn="ctr"/>
            <a:r>
              <a:rPr lang="en-US" altLang="en-US" sz="3200">
                <a:latin typeface="Apple Chancery" pitchFamily="66" charset="0"/>
              </a:rPr>
              <a:t>Composed concertos</a:t>
            </a:r>
          </a:p>
        </p:txBody>
      </p:sp>
    </p:spTree>
    <p:extLst>
      <p:ext uri="{BB962C8B-B14F-4D97-AF65-F5344CB8AC3E}">
        <p14:creationId xmlns:p14="http://schemas.microsoft.com/office/powerpoint/2010/main" val="3157204515"/>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arn(inHorizontal)">
                                      <p:cBhvr>
                                        <p:cTn id="7"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fontScale="90000"/>
          </a:bodyPr>
          <a:lstStyle/>
          <a:p>
            <a:r>
              <a:rPr lang="en-US" altLang="en-US" sz="4000"/>
              <a:t>Antonio VIVALDI </a:t>
            </a:r>
            <a:br>
              <a:rPr lang="en-US" altLang="en-US" sz="4000"/>
            </a:br>
            <a:endParaRPr lang="en-US" altLang="en-US" sz="4000"/>
          </a:p>
        </p:txBody>
      </p:sp>
      <p:sp>
        <p:nvSpPr>
          <p:cNvPr id="57347" name="Rectangle 3"/>
          <p:cNvSpPr>
            <a:spLocks noGrp="1" noChangeArrowheads="1"/>
          </p:cNvSpPr>
          <p:nvPr>
            <p:ph type="body" sz="half" idx="1"/>
          </p:nvPr>
        </p:nvSpPr>
        <p:spPr/>
        <p:txBody>
          <a:bodyPr>
            <a:normAutofit fontScale="92500" lnSpcReduction="20000"/>
          </a:bodyPr>
          <a:lstStyle/>
          <a:p>
            <a:pPr>
              <a:lnSpc>
                <a:spcPct val="90000"/>
              </a:lnSpc>
            </a:pPr>
            <a:r>
              <a:rPr lang="en-US" altLang="en-US" sz="2000" b="1"/>
              <a:t>Virtuoso violinist </a:t>
            </a:r>
            <a:br>
              <a:rPr lang="en-US" altLang="en-US" sz="2000" b="1"/>
            </a:br>
            <a:endParaRPr lang="en-US" altLang="en-US" sz="600" b="1"/>
          </a:p>
          <a:p>
            <a:pPr>
              <a:lnSpc>
                <a:spcPct val="90000"/>
              </a:lnSpc>
            </a:pPr>
            <a:r>
              <a:rPr lang="en-US" altLang="en-US" sz="2000" b="1"/>
              <a:t>Ordained priest</a:t>
            </a:r>
          </a:p>
          <a:p>
            <a:pPr>
              <a:lnSpc>
                <a:spcPct val="90000"/>
              </a:lnSpc>
            </a:pPr>
            <a:endParaRPr lang="en-US" altLang="en-US" sz="600" b="1"/>
          </a:p>
          <a:p>
            <a:pPr>
              <a:lnSpc>
                <a:spcPct val="90000"/>
              </a:lnSpc>
            </a:pPr>
            <a:r>
              <a:rPr lang="en-US" altLang="en-US" sz="2000" b="1"/>
              <a:t>Taught violin at a girls’ orphanage in Venice</a:t>
            </a:r>
            <a:br>
              <a:rPr lang="en-US" altLang="en-US" sz="2000" b="1"/>
            </a:br>
            <a:endParaRPr lang="en-US" altLang="en-US" sz="600" b="1"/>
          </a:p>
          <a:p>
            <a:pPr>
              <a:lnSpc>
                <a:spcPct val="90000"/>
              </a:lnSpc>
            </a:pPr>
            <a:r>
              <a:rPr lang="en-US" altLang="en-US" sz="2000" b="1"/>
              <a:t>Wrote over 800 concertos (500 for solo violin &amp; orchestra)</a:t>
            </a:r>
            <a:br>
              <a:rPr lang="en-US" altLang="en-US" sz="2000" b="1"/>
            </a:br>
            <a:endParaRPr lang="en-US" altLang="en-US" sz="600" b="1"/>
          </a:p>
          <a:p>
            <a:pPr>
              <a:lnSpc>
                <a:spcPct val="90000"/>
              </a:lnSpc>
            </a:pPr>
            <a:r>
              <a:rPr lang="en-US" altLang="en-US" sz="2000" b="1"/>
              <a:t>Majority of his works were unknown until the 1920s</a:t>
            </a:r>
            <a:br>
              <a:rPr lang="en-US" altLang="en-US" sz="2000" b="1"/>
            </a:br>
            <a:endParaRPr lang="en-US" altLang="en-US" sz="2000" b="1"/>
          </a:p>
          <a:p>
            <a:pPr>
              <a:lnSpc>
                <a:spcPct val="90000"/>
              </a:lnSpc>
            </a:pPr>
            <a:r>
              <a:rPr lang="en-US" altLang="en-US" sz="2000" b="1"/>
              <a:t> </a:t>
            </a:r>
            <a:r>
              <a:rPr lang="en-US" altLang="en-US" sz="2000" b="1" i="1"/>
              <a:t>The Four Seasons</a:t>
            </a:r>
            <a:r>
              <a:rPr lang="en-US" altLang="en-US" sz="2000" b="1"/>
              <a:t> (c. 1725)</a:t>
            </a:r>
          </a:p>
          <a:p>
            <a:pPr>
              <a:lnSpc>
                <a:spcPct val="90000"/>
              </a:lnSpc>
            </a:pPr>
            <a:endParaRPr lang="en-US" altLang="en-US" sz="2000"/>
          </a:p>
        </p:txBody>
      </p:sp>
      <p:sp>
        <p:nvSpPr>
          <p:cNvPr id="57348" name="Rectangle 4"/>
          <p:cNvSpPr>
            <a:spLocks noGrp="1" noChangeArrowheads="1"/>
          </p:cNvSpPr>
          <p:nvPr>
            <p:ph type="body" sz="half" idx="2"/>
          </p:nvPr>
        </p:nvSpPr>
        <p:spPr/>
        <p:txBody>
          <a:bodyPr/>
          <a:lstStyle/>
          <a:p>
            <a:pPr>
              <a:lnSpc>
                <a:spcPct val="90000"/>
              </a:lnSpc>
            </a:pPr>
            <a:r>
              <a:rPr lang="en-US" altLang="en-US" sz="2000" b="1"/>
              <a:t>Wrote over 800 concertos (500 for solo violin &amp; orch)</a:t>
            </a:r>
            <a:br>
              <a:rPr lang="en-US" altLang="en-US" sz="2000" b="1"/>
            </a:br>
            <a:endParaRPr lang="en-US" altLang="en-US" sz="1200" b="1"/>
          </a:p>
          <a:p>
            <a:pPr>
              <a:lnSpc>
                <a:spcPct val="90000"/>
              </a:lnSpc>
            </a:pPr>
            <a:r>
              <a:rPr lang="en-US" altLang="en-US" sz="2000" b="1"/>
              <a:t>Also wrote 100 operas </a:t>
            </a:r>
          </a:p>
          <a:p>
            <a:pPr>
              <a:lnSpc>
                <a:spcPct val="90000"/>
              </a:lnSpc>
            </a:pPr>
            <a:endParaRPr lang="en-US" altLang="en-US" sz="1200" b="1"/>
          </a:p>
          <a:p>
            <a:pPr>
              <a:lnSpc>
                <a:spcPct val="90000"/>
              </a:lnSpc>
            </a:pPr>
            <a:r>
              <a:rPr lang="en-US" altLang="en-US" sz="2000" b="1"/>
              <a:t>Majority of his works were unknown until the 1920s</a:t>
            </a:r>
            <a:br>
              <a:rPr lang="en-US" altLang="en-US" sz="2000" b="1"/>
            </a:br>
            <a:r>
              <a:rPr lang="en-US" altLang="en-US" sz="2000" b="1"/>
              <a:t>(stored in a church archive) </a:t>
            </a:r>
          </a:p>
          <a:p>
            <a:pPr>
              <a:lnSpc>
                <a:spcPct val="90000"/>
              </a:lnSpc>
            </a:pPr>
            <a:endParaRPr lang="en-US" altLang="en-US" sz="2000"/>
          </a:p>
        </p:txBody>
      </p:sp>
    </p:spTree>
    <p:extLst>
      <p:ext uri="{BB962C8B-B14F-4D97-AF65-F5344CB8AC3E}">
        <p14:creationId xmlns:p14="http://schemas.microsoft.com/office/powerpoint/2010/main" val="17428248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Grp="1" noChangeAspect="1" noChangeArrowheads="1"/>
          </p:cNvPicPr>
          <p:nvPr>
            <p:ph/>
          </p:nvPr>
        </p:nvPicPr>
        <p:blipFill>
          <a:blip r:embed="rId2">
            <a:extLst>
              <a:ext uri="{28A0092B-C50C-407E-A947-70E740481C1C}">
                <a14:useLocalDpi xmlns:a14="http://schemas.microsoft.com/office/drawing/2010/main" val="0"/>
              </a:ext>
            </a:extLst>
          </a:blip>
          <a:srcRect r="5959"/>
          <a:stretch>
            <a:fillRect/>
          </a:stretch>
        </p:blipFill>
        <p:spPr>
          <a:xfrm>
            <a:off x="1959736" y="681507"/>
            <a:ext cx="3835400" cy="5638800"/>
          </a:xfrm>
        </p:spPr>
      </p:pic>
      <p:sp>
        <p:nvSpPr>
          <p:cNvPr id="15364" name="Text Box 4"/>
          <p:cNvSpPr txBox="1">
            <a:spLocks noChangeArrowheads="1"/>
          </p:cNvSpPr>
          <p:nvPr/>
        </p:nvSpPr>
        <p:spPr bwMode="auto">
          <a:xfrm>
            <a:off x="6705600" y="2438400"/>
            <a:ext cx="33528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3200">
                <a:latin typeface="Apple Chancery" pitchFamily="66" charset="0"/>
              </a:rPr>
              <a:t>Johann Sebastian Bach</a:t>
            </a:r>
          </a:p>
          <a:p>
            <a:pPr algn="ctr"/>
            <a:r>
              <a:rPr lang="en-US" altLang="en-US" sz="3200">
                <a:latin typeface="Apple Chancery" pitchFamily="66" charset="0"/>
              </a:rPr>
              <a:t>1685-1750</a:t>
            </a:r>
          </a:p>
          <a:p>
            <a:pPr algn="ctr"/>
            <a:endParaRPr lang="en-US" altLang="en-US" sz="3200">
              <a:latin typeface="Apple Chancery" pitchFamily="66" charset="0"/>
            </a:endParaRPr>
          </a:p>
          <a:p>
            <a:pPr algn="ctr"/>
            <a:r>
              <a:rPr lang="en-US" altLang="en-US" sz="3200">
                <a:latin typeface="Apple Chancery" pitchFamily="66" charset="0"/>
              </a:rPr>
              <a:t>From Germany</a:t>
            </a:r>
          </a:p>
          <a:p>
            <a:pPr algn="ctr"/>
            <a:r>
              <a:rPr lang="en-US" altLang="en-US" sz="3200">
                <a:latin typeface="Apple Chancery" pitchFamily="66" charset="0"/>
              </a:rPr>
              <a:t>Composed cantatas</a:t>
            </a:r>
          </a:p>
        </p:txBody>
      </p:sp>
    </p:spTree>
    <p:extLst>
      <p:ext uri="{BB962C8B-B14F-4D97-AF65-F5344CB8AC3E}">
        <p14:creationId xmlns:p14="http://schemas.microsoft.com/office/powerpoint/2010/main" val="643790024"/>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arn(inHorizontal)">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fontScale="90000"/>
          </a:bodyPr>
          <a:lstStyle/>
          <a:p>
            <a:r>
              <a:rPr lang="en-US" altLang="en-US" dirty="0"/>
              <a:t>JOHANN SEBASTIAN </a:t>
            </a:r>
            <a:r>
              <a:rPr lang="en-US" altLang="en-US" dirty="0" smtClean="0"/>
              <a:t>BACH (1685 – 1750)</a:t>
            </a:r>
            <a:r>
              <a:rPr lang="en-US" altLang="en-US" dirty="0"/>
              <a:t>	</a:t>
            </a:r>
          </a:p>
        </p:txBody>
      </p:sp>
      <p:sp>
        <p:nvSpPr>
          <p:cNvPr id="54275" name="Rectangle 3"/>
          <p:cNvSpPr>
            <a:spLocks noGrp="1" noChangeArrowheads="1"/>
          </p:cNvSpPr>
          <p:nvPr>
            <p:ph idx="1"/>
          </p:nvPr>
        </p:nvSpPr>
        <p:spPr/>
        <p:txBody>
          <a:bodyPr>
            <a:normAutofit lnSpcReduction="10000"/>
          </a:bodyPr>
          <a:lstStyle/>
          <a:p>
            <a:r>
              <a:rPr lang="en-US" altLang="en-US" sz="4000" dirty="0"/>
              <a:t>Famous for his fugues </a:t>
            </a:r>
            <a:endParaRPr lang="en-US" altLang="en-US" sz="4000" dirty="0" smtClean="0"/>
          </a:p>
          <a:p>
            <a:r>
              <a:rPr lang="en-US" altLang="en-US" sz="4000" dirty="0" smtClean="0"/>
              <a:t>Exceptionally skilled at the organ</a:t>
            </a:r>
            <a:endParaRPr lang="en-US" altLang="en-US" sz="4000" dirty="0" smtClean="0"/>
          </a:p>
          <a:p>
            <a:r>
              <a:rPr lang="en-US" sz="4000" i="1" dirty="0" smtClean="0"/>
              <a:t>The </a:t>
            </a:r>
            <a:r>
              <a:rPr lang="en-US" sz="4000" i="1" dirty="0"/>
              <a:t>Well-Tempered </a:t>
            </a:r>
            <a:r>
              <a:rPr lang="en-US" sz="4000" i="1" dirty="0" smtClean="0"/>
              <a:t>Clavier - </a:t>
            </a:r>
            <a:r>
              <a:rPr lang="en-US" sz="4000" dirty="0"/>
              <a:t>a collection of solo keyboard </a:t>
            </a:r>
            <a:r>
              <a:rPr lang="en-US" sz="4000" dirty="0" smtClean="0"/>
              <a:t>music written in all 12 Major and minor keys for tuning purpose</a:t>
            </a:r>
            <a:endParaRPr lang="en-US" altLang="en-US" sz="4000" dirty="0"/>
          </a:p>
          <a:p>
            <a:pPr>
              <a:buFont typeface="Wingdings" panose="05000000000000000000" pitchFamily="2" charset="2"/>
              <a:buNone/>
            </a:pPr>
            <a:endParaRPr lang="en-US" altLang="en-US" dirty="0"/>
          </a:p>
        </p:txBody>
      </p:sp>
      <p:sp>
        <p:nvSpPr>
          <p:cNvPr id="54276" name="WordArt 4"/>
          <p:cNvSpPr>
            <a:spLocks noChangeArrowheads="1" noChangeShapeType="1" noTextEdit="1"/>
          </p:cNvSpPr>
          <p:nvPr/>
        </p:nvSpPr>
        <p:spPr bwMode="auto">
          <a:xfrm>
            <a:off x="2971801" y="5867401"/>
            <a:ext cx="7096125" cy="657225"/>
          </a:xfrm>
          <a:prstGeom prst="rect">
            <a:avLst/>
          </a:prstGeom>
        </p:spPr>
        <p:txBody>
          <a:bodyPr wrap="none" fromWordArt="1">
            <a:prstTxWarp prst="textDoubleWave1">
              <a:avLst>
                <a:gd name="adj1" fmla="val 6500"/>
                <a:gd name="adj2" fmla="val 0"/>
              </a:avLst>
            </a:prstTxWarp>
          </a:bodyPr>
          <a:lstStyle/>
          <a:p>
            <a:pPr algn="ctr"/>
            <a:r>
              <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rPr>
              <a:t>COMPOSED FOR CHURCH &amp; PATRONS</a:t>
            </a:r>
          </a:p>
        </p:txBody>
      </p:sp>
    </p:spTree>
    <p:extLst>
      <p:ext uri="{BB962C8B-B14F-4D97-AF65-F5344CB8AC3E}">
        <p14:creationId xmlns:p14="http://schemas.microsoft.com/office/powerpoint/2010/main" val="32664633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r>
              <a:rPr lang="en-US" altLang="en-US" sz="3800"/>
              <a:t>Johann Sebastian Bach</a:t>
            </a:r>
            <a:r>
              <a:rPr lang="en-US" altLang="en-US"/>
              <a:t> </a:t>
            </a:r>
            <a:r>
              <a:rPr lang="en-US" altLang="en-US" sz="2000"/>
              <a:t>(1685-1750)</a:t>
            </a:r>
            <a:endParaRPr lang="en-US" altLang="en-US"/>
          </a:p>
        </p:txBody>
      </p:sp>
      <p:sp>
        <p:nvSpPr>
          <p:cNvPr id="167939" name="Rectangle 3"/>
          <p:cNvSpPr>
            <a:spLocks noGrp="1" noChangeArrowheads="1"/>
          </p:cNvSpPr>
          <p:nvPr>
            <p:ph idx="1"/>
          </p:nvPr>
        </p:nvSpPr>
        <p:spPr>
          <a:xfrm>
            <a:off x="746975" y="2524259"/>
            <a:ext cx="10908405" cy="3503054"/>
          </a:xfrm>
        </p:spPr>
        <p:txBody>
          <a:bodyPr>
            <a:normAutofit/>
          </a:bodyPr>
          <a:lstStyle/>
          <a:p>
            <a:r>
              <a:rPr lang="en-US" altLang="en-US" dirty="0" smtClean="0"/>
              <a:t>Had </a:t>
            </a:r>
            <a:r>
              <a:rPr lang="en-US" altLang="en-US" dirty="0"/>
              <a:t>20 children</a:t>
            </a:r>
            <a:br>
              <a:rPr lang="en-US" altLang="en-US" dirty="0"/>
            </a:br>
            <a:r>
              <a:rPr lang="en-US" altLang="en-US" dirty="0"/>
              <a:t>	-7 with 1st wife (his 2nd cousin)</a:t>
            </a:r>
            <a:br>
              <a:rPr lang="en-US" altLang="en-US" dirty="0"/>
            </a:br>
            <a:r>
              <a:rPr lang="en-US" altLang="en-US" dirty="0"/>
              <a:t>	-13 with 2nd wife (singer)</a:t>
            </a:r>
            <a:br>
              <a:rPr lang="en-US" altLang="en-US" dirty="0"/>
            </a:br>
            <a:r>
              <a:rPr lang="en-US" altLang="en-US" dirty="0"/>
              <a:t>		All children taught </a:t>
            </a:r>
            <a:r>
              <a:rPr lang="en-US" altLang="en-US" dirty="0" smtClean="0"/>
              <a:t>music</a:t>
            </a:r>
          </a:p>
          <a:p>
            <a:r>
              <a:rPr lang="en-US" altLang="en-US" dirty="0" smtClean="0"/>
              <a:t>Three of his children, Johann Christian Bach (J.C. Bach), </a:t>
            </a:r>
            <a:r>
              <a:rPr lang="en-US" dirty="0"/>
              <a:t>Carl Philipp Emanuel </a:t>
            </a:r>
            <a:r>
              <a:rPr lang="en-US" dirty="0" smtClean="0"/>
              <a:t>Bach (C.P.E Bach), </a:t>
            </a:r>
            <a:r>
              <a:rPr lang="en-US" dirty="0"/>
              <a:t>Wilhelm </a:t>
            </a:r>
            <a:r>
              <a:rPr lang="en-US" dirty="0" err="1"/>
              <a:t>Friedemann</a:t>
            </a:r>
            <a:r>
              <a:rPr lang="en-US" dirty="0"/>
              <a:t> </a:t>
            </a:r>
            <a:r>
              <a:rPr lang="en-US" dirty="0" smtClean="0"/>
              <a:t>Bach (W.F. Bach) </a:t>
            </a:r>
            <a:r>
              <a:rPr lang="en-US" altLang="en-US" dirty="0" smtClean="0"/>
              <a:t>became professional musicians</a:t>
            </a:r>
            <a:endParaRPr lang="en-US" altLang="en-US" dirty="0"/>
          </a:p>
          <a:p>
            <a:r>
              <a:rPr lang="en-US" altLang="en-US" dirty="0"/>
              <a:t>Wrote 200 sacred and secular cantatas (was not appreciated while alive</a:t>
            </a:r>
            <a:r>
              <a:rPr lang="en-US" altLang="en-US" dirty="0" smtClean="0"/>
              <a:t>)</a:t>
            </a:r>
            <a:endParaRPr lang="en-US" altLang="en-US" dirty="0"/>
          </a:p>
        </p:txBody>
      </p:sp>
    </p:spTree>
    <p:extLst>
      <p:ext uri="{BB962C8B-B14F-4D97-AF65-F5344CB8AC3E}">
        <p14:creationId xmlns:p14="http://schemas.microsoft.com/office/powerpoint/2010/main" val="25439037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of Bach’s well-known music</a:t>
            </a:r>
            <a:endParaRPr lang="en-US" dirty="0"/>
          </a:p>
        </p:txBody>
      </p:sp>
      <p:sp>
        <p:nvSpPr>
          <p:cNvPr id="3" name="Content Placeholder 2"/>
          <p:cNvSpPr>
            <a:spLocks noGrp="1"/>
          </p:cNvSpPr>
          <p:nvPr>
            <p:ph idx="1"/>
          </p:nvPr>
        </p:nvSpPr>
        <p:spPr/>
        <p:txBody>
          <a:bodyPr>
            <a:normAutofit lnSpcReduction="10000"/>
          </a:bodyPr>
          <a:lstStyle/>
          <a:p>
            <a:r>
              <a:rPr lang="en-US" dirty="0" smtClean="0"/>
              <a:t>Prelude in C Major</a:t>
            </a:r>
          </a:p>
          <a:p>
            <a:r>
              <a:rPr lang="en-US" dirty="0" smtClean="0"/>
              <a:t>Minuet in G Major</a:t>
            </a:r>
          </a:p>
          <a:p>
            <a:r>
              <a:rPr lang="en-US" dirty="0" smtClean="0"/>
              <a:t>Cello Suite #1 in G Major</a:t>
            </a:r>
          </a:p>
          <a:p>
            <a:r>
              <a:rPr lang="en-US" dirty="0" err="1" smtClean="0"/>
              <a:t>Jesu</a:t>
            </a:r>
            <a:r>
              <a:rPr lang="en-US" dirty="0" smtClean="0"/>
              <a:t>, joy of man’s desiring</a:t>
            </a:r>
          </a:p>
          <a:p>
            <a:r>
              <a:rPr lang="en-US" dirty="0" smtClean="0"/>
              <a:t>Air on G string</a:t>
            </a:r>
          </a:p>
          <a:p>
            <a:r>
              <a:rPr lang="en-US" dirty="0" smtClean="0"/>
              <a:t>Toccata and Fugue in D minor</a:t>
            </a:r>
          </a:p>
          <a:p>
            <a:r>
              <a:rPr lang="en-US" dirty="0">
                <a:hlinkClick r:id="rId2"/>
              </a:rPr>
              <a:t>https://</a:t>
            </a:r>
            <a:r>
              <a:rPr lang="en-US" dirty="0" smtClean="0">
                <a:hlinkClick r:id="rId2"/>
              </a:rPr>
              <a:t>www.youtube.com/watch?v=G6_0xOBeLNw</a:t>
            </a:r>
            <a:r>
              <a:rPr lang="en-US" dirty="0" smtClean="0"/>
              <a:t> </a:t>
            </a:r>
            <a:endParaRPr lang="en-US" dirty="0"/>
          </a:p>
        </p:txBody>
      </p:sp>
    </p:spTree>
    <p:extLst>
      <p:ext uri="{BB962C8B-B14F-4D97-AF65-F5344CB8AC3E}">
        <p14:creationId xmlns:p14="http://schemas.microsoft.com/office/powerpoint/2010/main" val="25460282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Grp="1" noChangeAspect="1" noChangeArrowheads="1"/>
          </p:cNvPicPr>
          <p:nvPr>
            <p:ph/>
          </p:nvPr>
        </p:nvPicPr>
        <p:blipFill>
          <a:blip r:embed="rId2">
            <a:extLst>
              <a:ext uri="{28A0092B-C50C-407E-A947-70E740481C1C}">
                <a14:useLocalDpi xmlns:a14="http://schemas.microsoft.com/office/drawing/2010/main" val="0"/>
              </a:ext>
            </a:extLst>
          </a:blip>
          <a:srcRect l="7143" r="5357"/>
          <a:stretch>
            <a:fillRect/>
          </a:stretch>
        </p:blipFill>
        <p:spPr>
          <a:xfrm>
            <a:off x="1644204" y="744828"/>
            <a:ext cx="3952875" cy="5486400"/>
          </a:xfrm>
        </p:spPr>
      </p:pic>
      <p:sp>
        <p:nvSpPr>
          <p:cNvPr id="22532" name="Text Box 4"/>
          <p:cNvSpPr txBox="1">
            <a:spLocks noChangeArrowheads="1"/>
          </p:cNvSpPr>
          <p:nvPr/>
        </p:nvSpPr>
        <p:spPr bwMode="auto">
          <a:xfrm>
            <a:off x="6255899" y="2667001"/>
            <a:ext cx="4161717"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3200">
                <a:latin typeface="Apple Chancery" pitchFamily="66" charset="0"/>
              </a:rPr>
              <a:t>George Frederic Handel</a:t>
            </a:r>
          </a:p>
          <a:p>
            <a:pPr algn="ctr"/>
            <a:r>
              <a:rPr lang="en-US" altLang="en-US" sz="3200">
                <a:latin typeface="Apple Chancery" pitchFamily="66" charset="0"/>
              </a:rPr>
              <a:t>1685-1759</a:t>
            </a:r>
          </a:p>
          <a:p>
            <a:pPr algn="ctr"/>
            <a:endParaRPr lang="en-US" altLang="en-US" sz="3200">
              <a:latin typeface="Apple Chancery" pitchFamily="66" charset="0"/>
            </a:endParaRPr>
          </a:p>
          <a:p>
            <a:pPr algn="ctr"/>
            <a:r>
              <a:rPr lang="en-US" altLang="en-US" sz="3200">
                <a:latin typeface="Apple Chancery" pitchFamily="66" charset="0"/>
              </a:rPr>
              <a:t>From England</a:t>
            </a:r>
          </a:p>
          <a:p>
            <a:pPr algn="ctr"/>
            <a:r>
              <a:rPr lang="en-US" altLang="en-US" sz="3200">
                <a:latin typeface="Apple Chancery" pitchFamily="66" charset="0"/>
              </a:rPr>
              <a:t>Composed oratorios</a:t>
            </a:r>
          </a:p>
        </p:txBody>
      </p:sp>
    </p:spTree>
    <p:extLst>
      <p:ext uri="{BB962C8B-B14F-4D97-AF65-F5344CB8AC3E}">
        <p14:creationId xmlns:p14="http://schemas.microsoft.com/office/powerpoint/2010/main" val="3562962407"/>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arn(inHorizontal)">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en-US"/>
              <a:t>GEORGE FRIDERIC HANDEL</a:t>
            </a:r>
          </a:p>
        </p:txBody>
      </p:sp>
      <p:sp>
        <p:nvSpPr>
          <p:cNvPr id="55299" name="Rectangle 3"/>
          <p:cNvSpPr>
            <a:spLocks noGrp="1" noChangeArrowheads="1"/>
          </p:cNvSpPr>
          <p:nvPr>
            <p:ph idx="1"/>
          </p:nvPr>
        </p:nvSpPr>
        <p:spPr/>
        <p:txBody>
          <a:bodyPr>
            <a:normAutofit lnSpcReduction="10000"/>
          </a:bodyPr>
          <a:lstStyle/>
          <a:p>
            <a:r>
              <a:rPr lang="en-US" altLang="en-US" sz="3600" dirty="0"/>
              <a:t>Famous for </a:t>
            </a:r>
            <a:r>
              <a:rPr lang="en-US" altLang="en-US" sz="3600" dirty="0" smtClean="0"/>
              <a:t>oratorios</a:t>
            </a:r>
          </a:p>
          <a:p>
            <a:r>
              <a:rPr lang="en-US" altLang="en-US" sz="3600" dirty="0" smtClean="0"/>
              <a:t>Composed over 40 Italian operas</a:t>
            </a:r>
            <a:endParaRPr lang="en-US" altLang="en-US" sz="3600" dirty="0"/>
          </a:p>
          <a:p>
            <a:r>
              <a:rPr lang="en-US" altLang="en-US" sz="3600" dirty="0"/>
              <a:t>Composed “Messiah” – “Hallelujah Chorus” is in this piece</a:t>
            </a:r>
          </a:p>
          <a:p>
            <a:r>
              <a:rPr lang="en-US" altLang="en-US" sz="3600" dirty="0"/>
              <a:t>Handel was a world traveler and man of the world</a:t>
            </a:r>
          </a:p>
          <a:p>
            <a:pPr>
              <a:buFont typeface="Wingdings" panose="05000000000000000000" pitchFamily="2" charset="2"/>
              <a:buNone/>
            </a:pPr>
            <a:endParaRPr lang="en-US" altLang="en-US" dirty="0"/>
          </a:p>
        </p:txBody>
      </p:sp>
      <p:sp>
        <p:nvSpPr>
          <p:cNvPr id="55300" name="WordArt 4"/>
          <p:cNvSpPr>
            <a:spLocks noChangeArrowheads="1" noChangeShapeType="1" noTextEdit="1"/>
          </p:cNvSpPr>
          <p:nvPr/>
        </p:nvSpPr>
        <p:spPr bwMode="auto">
          <a:xfrm>
            <a:off x="3505201" y="5562601"/>
            <a:ext cx="5457825" cy="657225"/>
          </a:xfrm>
          <a:prstGeom prst="rect">
            <a:avLst/>
          </a:prstGeom>
        </p:spPr>
        <p:txBody>
          <a:bodyPr wrap="none" fromWordArt="1">
            <a:prstTxWarp prst="textDoubleWave1">
              <a:avLst>
                <a:gd name="adj1" fmla="val 6500"/>
                <a:gd name="adj2" fmla="val 0"/>
              </a:avLst>
            </a:prstTxWarp>
          </a:bodyPr>
          <a:lstStyle/>
          <a:p>
            <a:pPr algn="ctr"/>
            <a:r>
              <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rPr>
              <a:t>COMPOSED FOR THE PUBLIC</a:t>
            </a:r>
          </a:p>
        </p:txBody>
      </p:sp>
    </p:spTree>
    <p:extLst>
      <p:ext uri="{BB962C8B-B14F-4D97-AF65-F5344CB8AC3E}">
        <p14:creationId xmlns:p14="http://schemas.microsoft.com/office/powerpoint/2010/main" val="4255682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 in Music History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45013120"/>
              </p:ext>
            </p:extLst>
          </p:nvPr>
        </p:nvGraphicFramePr>
        <p:xfrm>
          <a:off x="1295400" y="2557463"/>
          <a:ext cx="9601200" cy="3317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39743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of Handel’s well-known music</a:t>
            </a:r>
            <a:endParaRPr lang="en-US" dirty="0"/>
          </a:p>
        </p:txBody>
      </p:sp>
      <p:sp>
        <p:nvSpPr>
          <p:cNvPr id="3" name="Content Placeholder 2"/>
          <p:cNvSpPr>
            <a:spLocks noGrp="1"/>
          </p:cNvSpPr>
          <p:nvPr>
            <p:ph idx="1"/>
          </p:nvPr>
        </p:nvSpPr>
        <p:spPr/>
        <p:txBody>
          <a:bodyPr>
            <a:normAutofit lnSpcReduction="10000"/>
          </a:bodyPr>
          <a:lstStyle/>
          <a:p>
            <a:r>
              <a:rPr lang="en-US" dirty="0" err="1" smtClean="0"/>
              <a:t>Halleluia</a:t>
            </a:r>
            <a:r>
              <a:rPr lang="en-US" dirty="0" smtClean="0"/>
              <a:t> from Messiah</a:t>
            </a:r>
          </a:p>
          <a:p>
            <a:r>
              <a:rPr lang="en-US" dirty="0" err="1" smtClean="0"/>
              <a:t>Sarabande</a:t>
            </a:r>
            <a:endParaRPr lang="en-US" dirty="0" smtClean="0"/>
          </a:p>
          <a:p>
            <a:r>
              <a:rPr lang="en-US" dirty="0" smtClean="0"/>
              <a:t>Largo</a:t>
            </a:r>
          </a:p>
          <a:p>
            <a:r>
              <a:rPr lang="en-US" dirty="0" smtClean="0"/>
              <a:t>Water music suite No. 1 Air</a:t>
            </a:r>
          </a:p>
          <a:p>
            <a:r>
              <a:rPr lang="en-US" dirty="0" err="1"/>
              <a:t>Rinaldo</a:t>
            </a:r>
            <a:r>
              <a:rPr lang="en-US" dirty="0"/>
              <a:t>: </a:t>
            </a:r>
            <a:r>
              <a:rPr lang="en-US" dirty="0" err="1"/>
              <a:t>Lascia</a:t>
            </a:r>
            <a:r>
              <a:rPr lang="en-US" dirty="0"/>
              <a:t> </a:t>
            </a:r>
            <a:r>
              <a:rPr lang="en-US" dirty="0" err="1"/>
              <a:t>ch'io</a:t>
            </a:r>
            <a:r>
              <a:rPr lang="en-US" dirty="0"/>
              <a:t> </a:t>
            </a:r>
            <a:r>
              <a:rPr lang="en-US" dirty="0" err="1" smtClean="0"/>
              <a:t>pianga</a:t>
            </a:r>
            <a:endParaRPr lang="en-US" dirty="0" smtClean="0"/>
          </a:p>
          <a:p>
            <a:r>
              <a:rPr lang="en-US" dirty="0">
                <a:hlinkClick r:id="rId2"/>
              </a:rPr>
              <a:t>https://</a:t>
            </a:r>
            <a:r>
              <a:rPr lang="en-US" dirty="0" smtClean="0">
                <a:hlinkClick r:id="rId2"/>
              </a:rPr>
              <a:t>www.youtube.com/watch?v=Ko_4bGGMOE8&amp;index=10&amp;list=PL5A7BED41274063BB</a:t>
            </a:r>
            <a:r>
              <a:rPr lang="en-US" dirty="0" smtClean="0"/>
              <a:t> </a:t>
            </a:r>
            <a:endParaRPr lang="en-US" dirty="0"/>
          </a:p>
        </p:txBody>
      </p:sp>
    </p:spTree>
    <p:extLst>
      <p:ext uri="{BB962C8B-B14F-4D97-AF65-F5344CB8AC3E}">
        <p14:creationId xmlns:p14="http://schemas.microsoft.com/office/powerpoint/2010/main" val="27772276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62296653"/>
              </p:ext>
            </p:extLst>
          </p:nvPr>
        </p:nvGraphicFramePr>
        <p:xfrm>
          <a:off x="1295400" y="2557463"/>
          <a:ext cx="9601200" cy="1854200"/>
        </p:xfrm>
        <a:graphic>
          <a:graphicData uri="http://schemas.openxmlformats.org/drawingml/2006/table">
            <a:tbl>
              <a:tblPr firstRow="1" bandRow="1">
                <a:tableStyleId>{5C22544A-7EE6-4342-B048-85BDC9FD1C3A}</a:tableStyleId>
              </a:tblPr>
              <a:tblGrid>
                <a:gridCol w="4800600"/>
                <a:gridCol w="4800600"/>
              </a:tblGrid>
              <a:tr h="370840">
                <a:tc>
                  <a:txBody>
                    <a:bodyPr/>
                    <a:lstStyle/>
                    <a:p>
                      <a:r>
                        <a:rPr lang="en-US" dirty="0" smtClean="0"/>
                        <a:t>J.S. Bach</a:t>
                      </a:r>
                      <a:endParaRPr lang="en-US" dirty="0"/>
                    </a:p>
                  </a:txBody>
                  <a:tcPr/>
                </a:tc>
                <a:tc>
                  <a:txBody>
                    <a:bodyPr/>
                    <a:lstStyle/>
                    <a:p>
                      <a:r>
                        <a:rPr lang="en-US" dirty="0" smtClean="0"/>
                        <a:t>Handel</a:t>
                      </a:r>
                      <a:endParaRPr lang="en-US" dirty="0"/>
                    </a:p>
                  </a:txBody>
                  <a:tcPr/>
                </a:tc>
              </a:tr>
              <a:tr h="370840">
                <a:tc>
                  <a:txBody>
                    <a:bodyPr/>
                    <a:lstStyle/>
                    <a:p>
                      <a:r>
                        <a:rPr lang="en-US" dirty="0" smtClean="0"/>
                        <a:t>No operas</a:t>
                      </a:r>
                      <a:endParaRPr lang="en-US" dirty="0"/>
                    </a:p>
                  </a:txBody>
                  <a:tcPr/>
                </a:tc>
                <a:tc>
                  <a:txBody>
                    <a:bodyPr/>
                    <a:lstStyle/>
                    <a:p>
                      <a:r>
                        <a:rPr lang="en-US" dirty="0" smtClean="0"/>
                        <a:t>Many operas</a:t>
                      </a:r>
                      <a:endParaRPr lang="en-US" dirty="0"/>
                    </a:p>
                  </a:txBody>
                  <a:tcPr/>
                </a:tc>
              </a:tr>
              <a:tr h="370840">
                <a:tc>
                  <a:txBody>
                    <a:bodyPr/>
                    <a:lstStyle/>
                    <a:p>
                      <a:r>
                        <a:rPr lang="en-US" dirty="0" smtClean="0"/>
                        <a:t>Stayed in one area</a:t>
                      </a:r>
                      <a:endParaRPr lang="en-US" dirty="0"/>
                    </a:p>
                  </a:txBody>
                  <a:tcPr/>
                </a:tc>
                <a:tc>
                  <a:txBody>
                    <a:bodyPr/>
                    <a:lstStyle/>
                    <a:p>
                      <a:r>
                        <a:rPr lang="en-US" dirty="0" smtClean="0"/>
                        <a:t>Traveled all</a:t>
                      </a:r>
                      <a:r>
                        <a:rPr lang="en-US" baseline="0" dirty="0" smtClean="0"/>
                        <a:t> over the world</a:t>
                      </a:r>
                      <a:endParaRPr lang="en-US" dirty="0"/>
                    </a:p>
                  </a:txBody>
                  <a:tcPr/>
                </a:tc>
              </a:tr>
              <a:tr h="370840">
                <a:tc>
                  <a:txBody>
                    <a:bodyPr/>
                    <a:lstStyle/>
                    <a:p>
                      <a:r>
                        <a:rPr lang="en-US" dirty="0" smtClean="0"/>
                        <a:t>Had big family</a:t>
                      </a:r>
                      <a:endParaRPr lang="en-US" dirty="0"/>
                    </a:p>
                  </a:txBody>
                  <a:tcPr/>
                </a:tc>
                <a:tc>
                  <a:txBody>
                    <a:bodyPr/>
                    <a:lstStyle/>
                    <a:p>
                      <a:r>
                        <a:rPr lang="en-US" dirty="0" smtClean="0"/>
                        <a:t>No</a:t>
                      </a:r>
                      <a:r>
                        <a:rPr lang="en-US" baseline="0" dirty="0" smtClean="0"/>
                        <a:t> marriage</a:t>
                      </a:r>
                      <a:endParaRPr lang="en-US" dirty="0"/>
                    </a:p>
                  </a:txBody>
                  <a:tcPr/>
                </a:tc>
              </a:tr>
              <a:tr h="370840">
                <a:tc>
                  <a:txBody>
                    <a:bodyPr/>
                    <a:lstStyle/>
                    <a:p>
                      <a:r>
                        <a:rPr lang="en-US" dirty="0" smtClean="0"/>
                        <a:t>Problem personality</a:t>
                      </a:r>
                      <a:endParaRPr lang="en-US" dirty="0"/>
                    </a:p>
                  </a:txBody>
                  <a:tcPr/>
                </a:tc>
                <a:tc>
                  <a:txBody>
                    <a:bodyPr/>
                    <a:lstStyle/>
                    <a:p>
                      <a:endParaRPr lang="en-US"/>
                    </a:p>
                  </a:txBody>
                  <a:tcPr/>
                </a:tc>
              </a:tr>
            </a:tbl>
          </a:graphicData>
        </a:graphic>
      </p:graphicFrame>
    </p:spTree>
    <p:extLst>
      <p:ext uri="{BB962C8B-B14F-4D97-AF65-F5344CB8AC3E}">
        <p14:creationId xmlns:p14="http://schemas.microsoft.com/office/powerpoint/2010/main" val="23345064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Vocal Music</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3856159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1"/>
          <p:cNvSpPr>
            <a:spLocks noGrp="1"/>
          </p:cNvSpPr>
          <p:nvPr>
            <p:ph idx="1"/>
          </p:nvPr>
        </p:nvSpPr>
        <p:spPr/>
        <p:txBody>
          <a:bodyPr/>
          <a:lstStyle/>
          <a:p>
            <a:pPr eaLnBrk="1" hangingPunct="1"/>
            <a:r>
              <a:rPr lang="en-US" altLang="en-US" dirty="0" smtClean="0"/>
              <a:t>Opera – “A drama that is primarily sung, accompanied by instruments, and presented on stage</a:t>
            </a:r>
            <a:r>
              <a:rPr lang="en-US" altLang="en-US" dirty="0" smtClean="0"/>
              <a:t>. Operas have scenery and costumes. </a:t>
            </a:r>
            <a:r>
              <a:rPr lang="en-US" altLang="en-US" dirty="0" smtClean="0"/>
              <a:t>Operas typically alternate between recitative, speech-like song that advances the plot, and arias, songs in which characters express feelings at particular points in the action.  Choruses and dances are also frequently included.” (Baroque.org)</a:t>
            </a:r>
          </a:p>
        </p:txBody>
      </p:sp>
      <p:sp>
        <p:nvSpPr>
          <p:cNvPr id="23555" name="Title 2"/>
          <p:cNvSpPr>
            <a:spLocks noGrp="1"/>
          </p:cNvSpPr>
          <p:nvPr>
            <p:ph type="title"/>
          </p:nvPr>
        </p:nvSpPr>
        <p:spPr/>
        <p:txBody>
          <a:bodyPr>
            <a:normAutofit/>
          </a:bodyPr>
          <a:lstStyle/>
          <a:p>
            <a:pPr eaLnBrk="1" hangingPunct="1"/>
            <a:r>
              <a:rPr lang="en-US" altLang="en-US" dirty="0" smtClean="0"/>
              <a:t>Opera (secular)</a:t>
            </a:r>
            <a:endParaRPr lang="en-US" altLang="en-US" dirty="0" smtClean="0"/>
          </a:p>
        </p:txBody>
      </p:sp>
    </p:spTree>
    <p:extLst>
      <p:ext uri="{BB962C8B-B14F-4D97-AF65-F5344CB8AC3E}">
        <p14:creationId xmlns:p14="http://schemas.microsoft.com/office/powerpoint/2010/main" val="1658349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1"/>
          <p:cNvSpPr>
            <a:spLocks noGrp="1"/>
          </p:cNvSpPr>
          <p:nvPr>
            <p:ph idx="1"/>
          </p:nvPr>
        </p:nvSpPr>
        <p:spPr/>
        <p:txBody>
          <a:bodyPr>
            <a:normAutofit fontScale="92500"/>
          </a:bodyPr>
          <a:lstStyle/>
          <a:p>
            <a:pPr eaLnBrk="1" hangingPunct="1"/>
            <a:r>
              <a:rPr lang="en-US" altLang="en-US" dirty="0" smtClean="0"/>
              <a:t>Oratorio – “An extended musical drama, with text based on religious subject matter, intended for performance without scenery, </a:t>
            </a:r>
            <a:r>
              <a:rPr lang="en-US" altLang="en-US" dirty="0" smtClean="0"/>
              <a:t>costumes </a:t>
            </a:r>
            <a:r>
              <a:rPr lang="en-US" altLang="en-US" dirty="0" smtClean="0"/>
              <a:t>or action.  Oratorio originally meant ‘prayer hall.’  By the mid 17th century, they were performed in palaces and public theaters, and were growing increasingly similar to operas.  However, the subject matter, division into two parts (instead of 3 acts), and absence of staged action still set them apart.” (Baroque.org)</a:t>
            </a:r>
          </a:p>
          <a:p>
            <a:r>
              <a:rPr lang="en-US" altLang="en-US" dirty="0"/>
              <a:t>Opera-length works with a clear storyline but without the production elements</a:t>
            </a:r>
            <a:r>
              <a:rPr lang="en-US" altLang="en-US" dirty="0" smtClean="0"/>
              <a:t>.</a:t>
            </a:r>
          </a:p>
          <a:p>
            <a:r>
              <a:rPr lang="en-US" dirty="0"/>
              <a:t>like a sacred opera, but action was not staged. </a:t>
            </a:r>
            <a:endParaRPr lang="en-US" altLang="en-US" dirty="0"/>
          </a:p>
          <a:p>
            <a:pPr eaLnBrk="1" hangingPunct="1"/>
            <a:endParaRPr lang="en-US" altLang="en-US" dirty="0" smtClean="0"/>
          </a:p>
        </p:txBody>
      </p:sp>
      <p:sp>
        <p:nvSpPr>
          <p:cNvPr id="24579" name="Title 2"/>
          <p:cNvSpPr>
            <a:spLocks noGrp="1"/>
          </p:cNvSpPr>
          <p:nvPr>
            <p:ph type="title"/>
          </p:nvPr>
        </p:nvSpPr>
        <p:spPr/>
        <p:txBody>
          <a:bodyPr/>
          <a:lstStyle/>
          <a:p>
            <a:pPr eaLnBrk="1" hangingPunct="1"/>
            <a:r>
              <a:rPr lang="en-US" altLang="en-US" dirty="0" smtClean="0"/>
              <a:t>Oratorio (sacred)</a:t>
            </a:r>
            <a:endParaRPr lang="en-US" altLang="en-US" dirty="0" smtClean="0"/>
          </a:p>
        </p:txBody>
      </p:sp>
    </p:spTree>
    <p:extLst>
      <p:ext uri="{BB962C8B-B14F-4D97-AF65-F5344CB8AC3E}">
        <p14:creationId xmlns:p14="http://schemas.microsoft.com/office/powerpoint/2010/main" val="13948003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1"/>
          <p:cNvSpPr>
            <a:spLocks noGrp="1"/>
          </p:cNvSpPr>
          <p:nvPr>
            <p:ph idx="1"/>
          </p:nvPr>
        </p:nvSpPr>
        <p:spPr/>
        <p:txBody>
          <a:bodyPr>
            <a:normAutofit fontScale="85000" lnSpcReduction="10000"/>
          </a:bodyPr>
          <a:lstStyle/>
          <a:p>
            <a:pPr eaLnBrk="1" hangingPunct="1"/>
            <a:r>
              <a:rPr lang="en-US" altLang="en-US" dirty="0" smtClean="0"/>
              <a:t>Cantata – “An extended piece consisting of a succession of recitatives and set pieces such as arias, duets, and choruses.  Cantatas originated in 17</a:t>
            </a:r>
            <a:r>
              <a:rPr lang="en-US" altLang="en-US" baseline="30000" dirty="0" smtClean="0"/>
              <a:t>th</a:t>
            </a:r>
            <a:r>
              <a:rPr lang="en-US" altLang="en-US" dirty="0" smtClean="0"/>
              <a:t> century Italy, and began as secular works composed for solo voice and basso continuo.  They were most likely performed at private social events.” (Baroque.org)</a:t>
            </a:r>
          </a:p>
          <a:p>
            <a:pPr eaLnBrk="1" hangingPunct="1"/>
            <a:r>
              <a:rPr lang="en-US" altLang="en-US" dirty="0" smtClean="0"/>
              <a:t>Literally meant “sung”</a:t>
            </a:r>
          </a:p>
          <a:p>
            <a:r>
              <a:rPr lang="en-US" altLang="en-US" dirty="0"/>
              <a:t>Designed specifically to be used in the Lutheran church service. It is a work for vocal soloists, chorus, orchestra, and organ.</a:t>
            </a:r>
          </a:p>
          <a:p>
            <a:r>
              <a:rPr lang="en-US" altLang="en-US" dirty="0"/>
              <a:t>Various churches today use cantatas to celebrate such holidays as Easter and Christmas</a:t>
            </a:r>
            <a:r>
              <a:rPr lang="en-US" altLang="en-US" dirty="0" smtClean="0"/>
              <a:t>.</a:t>
            </a:r>
          </a:p>
          <a:p>
            <a:pPr eaLnBrk="1" hangingPunct="1"/>
            <a:r>
              <a:rPr lang="en-US" altLang="en-US" dirty="0" smtClean="0"/>
              <a:t> J. S. Bach’s 200-plus cantatas were almost all written for weekly church services.</a:t>
            </a:r>
          </a:p>
        </p:txBody>
      </p:sp>
      <p:sp>
        <p:nvSpPr>
          <p:cNvPr id="26627" name="Title 2"/>
          <p:cNvSpPr>
            <a:spLocks noGrp="1"/>
          </p:cNvSpPr>
          <p:nvPr>
            <p:ph type="title"/>
          </p:nvPr>
        </p:nvSpPr>
        <p:spPr/>
        <p:txBody>
          <a:bodyPr/>
          <a:lstStyle/>
          <a:p>
            <a:pPr eaLnBrk="1" hangingPunct="1"/>
            <a:r>
              <a:rPr lang="en-US" altLang="en-US" dirty="0" smtClean="0"/>
              <a:t>Cantata (sacred)</a:t>
            </a:r>
            <a:endParaRPr lang="en-US" altLang="en-US" dirty="0" smtClean="0"/>
          </a:p>
        </p:txBody>
      </p:sp>
    </p:spTree>
    <p:extLst>
      <p:ext uri="{BB962C8B-B14F-4D97-AF65-F5344CB8AC3E}">
        <p14:creationId xmlns:p14="http://schemas.microsoft.com/office/powerpoint/2010/main" val="28726367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Instrumental Music</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988881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p:cNvSpPr>
            <a:spLocks noGrp="1"/>
          </p:cNvSpPr>
          <p:nvPr>
            <p:ph idx="1"/>
          </p:nvPr>
        </p:nvSpPr>
        <p:spPr/>
        <p:txBody>
          <a:bodyPr/>
          <a:lstStyle/>
          <a:p>
            <a:pPr eaLnBrk="1" hangingPunct="1"/>
            <a:r>
              <a:rPr lang="en-US" altLang="en-US" dirty="0" smtClean="0"/>
              <a:t>Sonata – “is used to describe several types of pieces in the baroque era; it most commonly designates a work in several movements, for one or more instruments (most frequently violins), and basso continuo; a sonata for 2 violins, or other treble instruments, and bass was referred to as a trio sonata.” (Baroque.org)</a:t>
            </a:r>
          </a:p>
          <a:p>
            <a:r>
              <a:rPr lang="en-US" altLang="en-US" dirty="0"/>
              <a:t>Instrumental music with several movements.</a:t>
            </a:r>
          </a:p>
          <a:p>
            <a:pPr eaLnBrk="1" hangingPunct="1"/>
            <a:endParaRPr lang="en-US" altLang="en-US" dirty="0" smtClean="0"/>
          </a:p>
        </p:txBody>
      </p:sp>
      <p:sp>
        <p:nvSpPr>
          <p:cNvPr id="27651" name="Title 2"/>
          <p:cNvSpPr>
            <a:spLocks noGrp="1"/>
          </p:cNvSpPr>
          <p:nvPr>
            <p:ph type="title"/>
          </p:nvPr>
        </p:nvSpPr>
        <p:spPr/>
        <p:txBody>
          <a:bodyPr/>
          <a:lstStyle/>
          <a:p>
            <a:pPr eaLnBrk="1" hangingPunct="1"/>
            <a:r>
              <a:rPr lang="en-US" altLang="en-US" dirty="0" smtClean="0"/>
              <a:t>Sonata</a:t>
            </a:r>
          </a:p>
        </p:txBody>
      </p:sp>
    </p:spTree>
    <p:extLst>
      <p:ext uri="{BB962C8B-B14F-4D97-AF65-F5344CB8AC3E}">
        <p14:creationId xmlns:p14="http://schemas.microsoft.com/office/powerpoint/2010/main" val="2631235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rtlCol="0">
            <a:normAutofit fontScale="92500"/>
          </a:bodyPr>
          <a:lstStyle/>
          <a:p>
            <a:pPr marL="365760" indent="-365760">
              <a:spcAft>
                <a:spcPts val="0"/>
              </a:spcAft>
              <a:defRPr/>
            </a:pPr>
            <a:r>
              <a:rPr lang="en-US" dirty="0" smtClean="0">
                <a:solidFill>
                  <a:schemeClr val="tx1">
                    <a:lumMod val="85000"/>
                    <a:lumOff val="15000"/>
                  </a:schemeClr>
                </a:solidFill>
              </a:rPr>
              <a:t>Concerto – “</a:t>
            </a:r>
            <a:r>
              <a:rPr lang="en-US" dirty="0">
                <a:solidFill>
                  <a:schemeClr val="tx1">
                    <a:lumMod val="85000"/>
                    <a:lumOff val="15000"/>
                  </a:schemeClr>
                </a:solidFill>
              </a:rPr>
              <a:t>Derived from the Italian </a:t>
            </a:r>
            <a:r>
              <a:rPr lang="en-US" dirty="0" smtClean="0">
                <a:solidFill>
                  <a:schemeClr val="tx1">
                    <a:lumMod val="85000"/>
                    <a:lumOff val="15000"/>
                  </a:schemeClr>
                </a:solidFill>
              </a:rPr>
              <a:t>‘concertare,’ </a:t>
            </a:r>
            <a:r>
              <a:rPr lang="en-US" dirty="0">
                <a:solidFill>
                  <a:schemeClr val="tx1">
                    <a:lumMod val="85000"/>
                    <a:lumOff val="15000"/>
                  </a:schemeClr>
                </a:solidFill>
              </a:rPr>
              <a:t>meaning to join to together/unite, the concerto took several forms during the era.  Early in the period, a concerto was simply a composition that united a diverse ensemble consisting of voices, instruments, or both.  Later, the concerto took on its modern definition, a multi-movement work for </a:t>
            </a:r>
            <a:r>
              <a:rPr lang="en-US" dirty="0" smtClean="0">
                <a:solidFill>
                  <a:schemeClr val="tx1">
                    <a:lumMod val="85000"/>
                    <a:lumOff val="15000"/>
                  </a:schemeClr>
                </a:solidFill>
              </a:rPr>
              <a:t>an instrumental </a:t>
            </a:r>
            <a:r>
              <a:rPr lang="en-US" dirty="0">
                <a:solidFill>
                  <a:schemeClr val="tx1">
                    <a:lumMod val="85000"/>
                    <a:lumOff val="15000"/>
                  </a:schemeClr>
                </a:solidFill>
              </a:rPr>
              <a:t>soloist and orchestra.  The concerto </a:t>
            </a:r>
            <a:r>
              <a:rPr lang="en-US" dirty="0" err="1">
                <a:solidFill>
                  <a:schemeClr val="tx1">
                    <a:lumMod val="85000"/>
                    <a:lumOff val="15000"/>
                  </a:schemeClr>
                </a:solidFill>
              </a:rPr>
              <a:t>grosso</a:t>
            </a:r>
            <a:r>
              <a:rPr lang="en-US" dirty="0">
                <a:solidFill>
                  <a:schemeClr val="tx1">
                    <a:lumMod val="85000"/>
                    <a:lumOff val="15000"/>
                  </a:schemeClr>
                </a:solidFill>
              </a:rPr>
              <a:t> alternates a small group of soloists with a larger ensemble.  The most dominant type of concerto in the 18</a:t>
            </a:r>
            <a:r>
              <a:rPr lang="en-US" baseline="30000" dirty="0">
                <a:solidFill>
                  <a:schemeClr val="tx1">
                    <a:lumMod val="85000"/>
                    <a:lumOff val="15000"/>
                  </a:schemeClr>
                </a:solidFill>
              </a:rPr>
              <a:t>th</a:t>
            </a:r>
            <a:r>
              <a:rPr lang="en-US" dirty="0">
                <a:solidFill>
                  <a:schemeClr val="tx1">
                    <a:lumMod val="85000"/>
                    <a:lumOff val="15000"/>
                  </a:schemeClr>
                </a:solidFill>
              </a:rPr>
              <a:t> </a:t>
            </a:r>
            <a:r>
              <a:rPr lang="en-US" dirty="0" smtClean="0">
                <a:solidFill>
                  <a:schemeClr val="tx1">
                    <a:lumMod val="85000"/>
                    <a:lumOff val="15000"/>
                  </a:schemeClr>
                </a:solidFill>
              </a:rPr>
              <a:t>century </a:t>
            </a:r>
            <a:r>
              <a:rPr lang="en-US" dirty="0">
                <a:solidFill>
                  <a:schemeClr val="tx1">
                    <a:lumMod val="85000"/>
                    <a:lumOff val="15000"/>
                  </a:schemeClr>
                </a:solidFill>
              </a:rPr>
              <a:t>was the solo concerto, which featured a single instrument in contrast with an ensemble.  The most prolific composer of the solo concerto was Vivaldi</a:t>
            </a:r>
            <a:r>
              <a:rPr lang="en-US" dirty="0" smtClean="0">
                <a:solidFill>
                  <a:schemeClr val="tx1">
                    <a:lumMod val="85000"/>
                    <a:lumOff val="15000"/>
                  </a:schemeClr>
                </a:solidFill>
              </a:rPr>
              <a:t>.” (Baroque.org)</a:t>
            </a:r>
            <a:endParaRPr lang="en-US" dirty="0">
              <a:solidFill>
                <a:schemeClr val="tx1">
                  <a:lumMod val="85000"/>
                  <a:lumOff val="15000"/>
                </a:schemeClr>
              </a:solidFill>
            </a:endParaRPr>
          </a:p>
        </p:txBody>
      </p:sp>
      <p:sp>
        <p:nvSpPr>
          <p:cNvPr id="28675" name="Title 2"/>
          <p:cNvSpPr>
            <a:spLocks noGrp="1"/>
          </p:cNvSpPr>
          <p:nvPr>
            <p:ph type="title"/>
          </p:nvPr>
        </p:nvSpPr>
        <p:spPr/>
        <p:txBody>
          <a:bodyPr/>
          <a:lstStyle/>
          <a:p>
            <a:pPr eaLnBrk="1" hangingPunct="1"/>
            <a:r>
              <a:rPr lang="en-US" altLang="en-US" dirty="0" smtClean="0"/>
              <a:t>Concerto</a:t>
            </a:r>
          </a:p>
        </p:txBody>
      </p:sp>
    </p:spTree>
    <p:extLst>
      <p:ext uri="{BB962C8B-B14F-4D97-AF65-F5344CB8AC3E}">
        <p14:creationId xmlns:p14="http://schemas.microsoft.com/office/powerpoint/2010/main" val="12001272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en-US"/>
              <a:t>Fugue</a:t>
            </a:r>
          </a:p>
        </p:txBody>
      </p:sp>
      <p:sp>
        <p:nvSpPr>
          <p:cNvPr id="45059" name="Rectangle 3"/>
          <p:cNvSpPr>
            <a:spLocks noGrp="1" noChangeArrowheads="1"/>
          </p:cNvSpPr>
          <p:nvPr>
            <p:ph type="body" idx="1"/>
          </p:nvPr>
        </p:nvSpPr>
        <p:spPr/>
        <p:txBody>
          <a:bodyPr/>
          <a:lstStyle/>
          <a:p>
            <a:r>
              <a:rPr lang="en-US" altLang="en-US"/>
              <a:t>This is a polyphonic composition consisting of a series of successive melody imitations or the restatement in succession of identical or nearly identical musical material in 2 or more parts. A theme is introduced by one voice, repeated by other voices, and developed throughout the piece.</a:t>
            </a:r>
          </a:p>
        </p:txBody>
      </p:sp>
    </p:spTree>
    <p:extLst>
      <p:ext uri="{BB962C8B-B14F-4D97-AF65-F5344CB8AC3E}">
        <p14:creationId xmlns:p14="http://schemas.microsoft.com/office/powerpoint/2010/main" val="3575147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meaning of the word “Baroque”</a:t>
            </a:r>
            <a:endParaRPr lang="en-US" dirty="0"/>
          </a:p>
        </p:txBody>
      </p:sp>
      <p:sp>
        <p:nvSpPr>
          <p:cNvPr id="3" name="Content Placeholder 2"/>
          <p:cNvSpPr>
            <a:spLocks noGrp="1"/>
          </p:cNvSpPr>
          <p:nvPr>
            <p:ph idx="1"/>
          </p:nvPr>
        </p:nvSpPr>
        <p:spPr/>
        <p:txBody>
          <a:bodyPr/>
          <a:lstStyle/>
          <a:p>
            <a:r>
              <a:rPr lang="en-US" altLang="en-US" dirty="0" smtClean="0"/>
              <a:t>Baroque </a:t>
            </a:r>
            <a:r>
              <a:rPr lang="en-US" altLang="en-US" dirty="0"/>
              <a:t>is a French word </a:t>
            </a:r>
            <a:r>
              <a:rPr lang="en-US" altLang="en-US" dirty="0" smtClean="0"/>
              <a:t>that originated from Portuguese meaning </a:t>
            </a:r>
            <a:r>
              <a:rPr lang="en-US" altLang="en-US" dirty="0"/>
              <a:t>an irregularly shaped pearl</a:t>
            </a:r>
            <a:r>
              <a:rPr lang="en-US" altLang="en-US" dirty="0" smtClean="0"/>
              <a:t>.</a:t>
            </a:r>
            <a:endParaRPr lang="en-US" altLang="en-US" dirty="0"/>
          </a:p>
        </p:txBody>
      </p:sp>
      <p:pic>
        <p:nvPicPr>
          <p:cNvPr id="4" name="Picture 3"/>
          <p:cNvPicPr>
            <a:picLocks noChangeAspect="1"/>
          </p:cNvPicPr>
          <p:nvPr/>
        </p:nvPicPr>
        <p:blipFill>
          <a:blip r:embed="rId2"/>
          <a:stretch>
            <a:fillRect/>
          </a:stretch>
        </p:blipFill>
        <p:spPr>
          <a:xfrm>
            <a:off x="4811150" y="2978017"/>
            <a:ext cx="6175783" cy="2897851"/>
          </a:xfrm>
          <a:prstGeom prst="rect">
            <a:avLst/>
          </a:prstGeom>
        </p:spPr>
      </p:pic>
    </p:spTree>
    <p:extLst>
      <p:ext uri="{BB962C8B-B14F-4D97-AF65-F5344CB8AC3E}">
        <p14:creationId xmlns:p14="http://schemas.microsoft.com/office/powerpoint/2010/main" val="12464244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3505200" y="2057400"/>
            <a:ext cx="5410200" cy="1143000"/>
          </a:xfrm>
          <a:ln>
            <a:miter lim="800000"/>
            <a:headEnd/>
            <a:tailEnd/>
          </a:ln>
          <a:extLst/>
        </p:spPr>
        <p:txBody>
          <a:bodyPr>
            <a:normAutofit fontScale="90000"/>
          </a:bodyPr>
          <a:lstStyle/>
          <a:p>
            <a:pPr>
              <a:defRPr/>
            </a:pPr>
            <a:r>
              <a:rPr lang="en-US">
                <a:latin typeface="Apple Chancery" charset="0"/>
              </a:rPr>
              <a:t>Baroque Instruments</a:t>
            </a:r>
          </a:p>
        </p:txBody>
      </p:sp>
    </p:spTree>
    <p:extLst>
      <p:ext uri="{BB962C8B-B14F-4D97-AF65-F5344CB8AC3E}">
        <p14:creationId xmlns:p14="http://schemas.microsoft.com/office/powerpoint/2010/main" val="1005131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438400" y="914400"/>
            <a:ext cx="7772400" cy="1143000"/>
          </a:xfrm>
        </p:spPr>
        <p:txBody>
          <a:bodyPr/>
          <a:lstStyle/>
          <a:p>
            <a:pPr algn="ctr" eaLnBrk="1" hangingPunct="1"/>
            <a:r>
              <a:rPr lang="en-US" altLang="en-US" smtClean="0">
                <a:latin typeface="Apple Chancery" pitchFamily="66" charset="0"/>
                <a:ea typeface="ＭＳ Ｐゴシック" panose="020B0600070205080204" pitchFamily="34" charset="-128"/>
                <a:hlinkClick r:id="rId2"/>
              </a:rPr>
              <a:t>Harpsichord</a:t>
            </a:r>
          </a:p>
        </p:txBody>
      </p:sp>
      <p:pic>
        <p:nvPicPr>
          <p:cNvPr id="40963" name="Picture 4" descr="klaviere1gr.gif                                                00031140Macintosh HD                   B6D829B6:"/>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3714750" y="2587625"/>
            <a:ext cx="4762500" cy="3257550"/>
          </a:xfrm>
        </p:spPr>
      </p:pic>
    </p:spTree>
    <p:extLst>
      <p:ext uri="{BB962C8B-B14F-4D97-AF65-F5344CB8AC3E}">
        <p14:creationId xmlns:p14="http://schemas.microsoft.com/office/powerpoint/2010/main" val="1111556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858000" y="2514600"/>
            <a:ext cx="3200400" cy="1143000"/>
          </a:xfrm>
        </p:spPr>
        <p:txBody>
          <a:bodyPr/>
          <a:lstStyle/>
          <a:p>
            <a:pPr algn="ctr" eaLnBrk="1" hangingPunct="1"/>
            <a:r>
              <a:rPr lang="en-US" altLang="en-US" smtClean="0">
                <a:latin typeface="Apple Chancery" pitchFamily="66" charset="0"/>
                <a:ea typeface="ＭＳ Ｐゴシック" panose="020B0600070205080204" pitchFamily="34" charset="-128"/>
                <a:hlinkClick r:id="rId2"/>
              </a:rPr>
              <a:t>Pipe Organ</a:t>
            </a:r>
            <a:endParaRPr lang="en-US" altLang="en-US" smtClean="0">
              <a:ea typeface="ＭＳ Ｐゴシック" panose="020B0600070205080204" pitchFamily="34" charset="-128"/>
            </a:endParaRPr>
          </a:p>
        </p:txBody>
      </p:sp>
      <p:pic>
        <p:nvPicPr>
          <p:cNvPr id="41987" name="Picture 4" descr="&#10;organ.jpeg                                                     00031140Macintosh HD                   B6D829B6:"/>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286000" y="838200"/>
            <a:ext cx="4059238" cy="5715000"/>
          </a:xfrm>
        </p:spPr>
      </p:pic>
    </p:spTree>
    <p:extLst>
      <p:ext uri="{BB962C8B-B14F-4D97-AF65-F5344CB8AC3E}">
        <p14:creationId xmlns:p14="http://schemas.microsoft.com/office/powerpoint/2010/main" val="3554029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590800" y="762000"/>
            <a:ext cx="7772400" cy="1143000"/>
          </a:xfrm>
        </p:spPr>
        <p:txBody>
          <a:bodyPr/>
          <a:lstStyle/>
          <a:p>
            <a:pPr algn="ctr" eaLnBrk="1" hangingPunct="1"/>
            <a:r>
              <a:rPr lang="en-US" altLang="en-US" smtClean="0">
                <a:latin typeface="Apple Chancery" pitchFamily="66" charset="0"/>
                <a:ea typeface="ＭＳ Ｐゴシック" panose="020B0600070205080204" pitchFamily="34" charset="-128"/>
                <a:hlinkClick r:id="rId2"/>
              </a:rPr>
              <a:t>Flute</a:t>
            </a:r>
            <a:endParaRPr lang="en-US" altLang="en-US" smtClean="0">
              <a:ea typeface="ＭＳ Ｐゴシック" panose="020B0600070205080204" pitchFamily="34" charset="-128"/>
            </a:endParaRPr>
          </a:p>
        </p:txBody>
      </p:sp>
      <p:pic>
        <p:nvPicPr>
          <p:cNvPr id="32771" name="Picture 4" descr="image12.jpg                                                    00031140Macintosh HD                   B6D829B6:"/>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3695619" y="2557463"/>
            <a:ext cx="4800761" cy="3317875"/>
          </a:xfrm>
        </p:spPr>
      </p:pic>
    </p:spTree>
    <p:extLst>
      <p:ext uri="{BB962C8B-B14F-4D97-AF65-F5344CB8AC3E}">
        <p14:creationId xmlns:p14="http://schemas.microsoft.com/office/powerpoint/2010/main" val="1267489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ctr" eaLnBrk="1" hangingPunct="1"/>
            <a:r>
              <a:rPr lang="en-US" altLang="en-US" smtClean="0">
                <a:latin typeface="Apple Chancery" pitchFamily="66" charset="0"/>
                <a:ea typeface="ＭＳ Ｐゴシック" panose="020B0600070205080204" pitchFamily="34" charset="-128"/>
              </a:rPr>
              <a:t>Oboe</a:t>
            </a:r>
          </a:p>
        </p:txBody>
      </p:sp>
      <p:pic>
        <p:nvPicPr>
          <p:cNvPr id="33795" name="Picture 4" descr="oboe.gif                                                       00031140Macintosh HD                   B6D829B6:"/>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3681412" y="2649538"/>
            <a:ext cx="4829175" cy="3133725"/>
          </a:xfrm>
        </p:spPr>
      </p:pic>
    </p:spTree>
    <p:extLst>
      <p:ext uri="{BB962C8B-B14F-4D97-AF65-F5344CB8AC3E}">
        <p14:creationId xmlns:p14="http://schemas.microsoft.com/office/powerpoint/2010/main" val="1549165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gn="ctr" eaLnBrk="1" hangingPunct="1"/>
            <a:r>
              <a:rPr lang="en-US" altLang="en-US" smtClean="0">
                <a:latin typeface="Apple Chancery" pitchFamily="66" charset="0"/>
                <a:ea typeface="ＭＳ Ｐゴシック" panose="020B0600070205080204" pitchFamily="34" charset="-128"/>
              </a:rPr>
              <a:t>Recorder</a:t>
            </a:r>
          </a:p>
        </p:txBody>
      </p:sp>
      <p:pic>
        <p:nvPicPr>
          <p:cNvPr id="34819" name="Picture 4" descr="rec1.jpg                                                       00031140Macintosh HD                   B6D829B6:"/>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4114800" y="3130550"/>
            <a:ext cx="3962400" cy="2171700"/>
          </a:xfrm>
        </p:spPr>
      </p:pic>
    </p:spTree>
    <p:extLst>
      <p:ext uri="{BB962C8B-B14F-4D97-AF65-F5344CB8AC3E}">
        <p14:creationId xmlns:p14="http://schemas.microsoft.com/office/powerpoint/2010/main" val="1083223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105400" y="2438400"/>
            <a:ext cx="4267200" cy="1143000"/>
          </a:xfrm>
        </p:spPr>
        <p:txBody>
          <a:bodyPr/>
          <a:lstStyle/>
          <a:p>
            <a:pPr algn="ctr" eaLnBrk="1" hangingPunct="1"/>
            <a:r>
              <a:rPr lang="en-US" altLang="en-US" smtClean="0">
                <a:latin typeface="Apple Chancery" pitchFamily="66" charset="0"/>
                <a:ea typeface="ＭＳ Ｐゴシック" panose="020B0600070205080204" pitchFamily="34" charset="-128"/>
              </a:rPr>
              <a:t>Bassoon</a:t>
            </a:r>
            <a:endParaRPr lang="en-US" altLang="en-US" smtClean="0">
              <a:ea typeface="ＭＳ Ｐゴシック" panose="020B0600070205080204" pitchFamily="34" charset="-128"/>
            </a:endParaRPr>
          </a:p>
        </p:txBody>
      </p:sp>
      <p:pic>
        <p:nvPicPr>
          <p:cNvPr id="35843" name="Picture 4" descr="hakabassoon1s.jpg                                              00031140Macintosh HD                   B6D829B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0" y="838200"/>
            <a:ext cx="2203450" cy="5715000"/>
          </a:xfrm>
        </p:spPr>
      </p:pic>
    </p:spTree>
    <p:extLst>
      <p:ext uri="{BB962C8B-B14F-4D97-AF65-F5344CB8AC3E}">
        <p14:creationId xmlns:p14="http://schemas.microsoft.com/office/powerpoint/2010/main" val="2509252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ctr" eaLnBrk="1" hangingPunct="1"/>
            <a:r>
              <a:rPr lang="en-US" altLang="en-US" smtClean="0">
                <a:latin typeface="Apple Chancery" pitchFamily="66" charset="0"/>
                <a:ea typeface="ＭＳ Ｐゴシック" panose="020B0600070205080204" pitchFamily="34" charset="-128"/>
                <a:hlinkClick r:id="" action="ppaction://noaction"/>
              </a:rPr>
              <a:t>Trumpet</a:t>
            </a:r>
          </a:p>
        </p:txBody>
      </p:sp>
      <p:pic>
        <p:nvPicPr>
          <p:cNvPr id="36867" name="Picture 4" descr="ehe.jpg                                                        00031140Macintosh HD                   B6D829B6:"/>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3971925" y="3001963"/>
            <a:ext cx="4248150" cy="2428875"/>
          </a:xfrm>
        </p:spPr>
      </p:pic>
    </p:spTree>
    <p:extLst>
      <p:ext uri="{BB962C8B-B14F-4D97-AF65-F5344CB8AC3E}">
        <p14:creationId xmlns:p14="http://schemas.microsoft.com/office/powerpoint/2010/main" val="3737580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ctr" eaLnBrk="1" hangingPunct="1"/>
            <a:r>
              <a:rPr lang="en-US" altLang="en-US" smtClean="0">
                <a:latin typeface="Apple Chancery" pitchFamily="66" charset="0"/>
                <a:ea typeface="ＭＳ Ｐゴシック" panose="020B0600070205080204" pitchFamily="34" charset="-128"/>
              </a:rPr>
              <a:t>Horn</a:t>
            </a:r>
            <a:endParaRPr lang="en-US" altLang="en-US" smtClean="0">
              <a:ea typeface="ＭＳ Ｐゴシック" panose="020B0600070205080204" pitchFamily="34" charset="-128"/>
            </a:endParaRPr>
          </a:p>
        </p:txBody>
      </p:sp>
      <p:pic>
        <p:nvPicPr>
          <p:cNvPr id="37891" name="Picture 4" descr="&#10;schmids3a.jpg                                                  00031140Macintosh HD                   B6D829B6:"/>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5306568" y="3600704"/>
            <a:ext cx="1578864" cy="1231392"/>
          </a:xfrm>
        </p:spPr>
      </p:pic>
    </p:spTree>
    <p:extLst>
      <p:ext uri="{BB962C8B-B14F-4D97-AF65-F5344CB8AC3E}">
        <p14:creationId xmlns:p14="http://schemas.microsoft.com/office/powerpoint/2010/main" val="18487327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562600" y="1066800"/>
            <a:ext cx="1524000" cy="1143000"/>
          </a:xfrm>
        </p:spPr>
        <p:txBody>
          <a:bodyPr/>
          <a:lstStyle/>
          <a:p>
            <a:pPr eaLnBrk="1" hangingPunct="1"/>
            <a:r>
              <a:rPr lang="en-US" altLang="en-US" smtClean="0">
                <a:latin typeface="Apple Chancery" pitchFamily="66" charset="0"/>
                <a:ea typeface="ＭＳ Ｐゴシック" panose="020B0600070205080204" pitchFamily="34" charset="-128"/>
              </a:rPr>
              <a:t>Viola</a:t>
            </a:r>
          </a:p>
        </p:txBody>
      </p:sp>
      <p:pic>
        <p:nvPicPr>
          <p:cNvPr id="38915" name="Picture 4" descr=" viola.jpg                                                      00031140Macintosh HD                   B6D829B6:"/>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4378165" y="2557463"/>
            <a:ext cx="3435669" cy="3317875"/>
          </a:xfrm>
        </p:spPr>
      </p:pic>
    </p:spTree>
    <p:extLst>
      <p:ext uri="{BB962C8B-B14F-4D97-AF65-F5344CB8AC3E}">
        <p14:creationId xmlns:p14="http://schemas.microsoft.com/office/powerpoint/2010/main" val="3509982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latin typeface="Apple Chancery" pitchFamily="66" charset="0"/>
              </a:rPr>
              <a:t>What was going on in the world?</a:t>
            </a:r>
            <a:endParaRPr lang="en-US" dirty="0"/>
          </a:p>
        </p:txBody>
      </p:sp>
      <p:sp>
        <p:nvSpPr>
          <p:cNvPr id="3" name="Content Placeholder 2"/>
          <p:cNvSpPr>
            <a:spLocks noGrp="1"/>
          </p:cNvSpPr>
          <p:nvPr>
            <p:ph idx="1"/>
          </p:nvPr>
        </p:nvSpPr>
        <p:spPr/>
        <p:txBody>
          <a:bodyPr>
            <a:normAutofit/>
          </a:bodyPr>
          <a:lstStyle/>
          <a:p>
            <a:r>
              <a:rPr lang="en-US" altLang="en-US" sz="2800" dirty="0" smtClean="0"/>
              <a:t>1610 </a:t>
            </a:r>
            <a:r>
              <a:rPr lang="en-US" altLang="en-US" sz="2800" dirty="0"/>
              <a:t>- Galileo confirms the Earth is </a:t>
            </a:r>
            <a:r>
              <a:rPr lang="en-US" altLang="en-US" sz="2800" dirty="0" smtClean="0"/>
              <a:t>round</a:t>
            </a:r>
          </a:p>
          <a:p>
            <a:r>
              <a:rPr lang="en-US" altLang="en-US" sz="2800" dirty="0" smtClean="0"/>
              <a:t>1643-1715 </a:t>
            </a:r>
            <a:r>
              <a:rPr lang="en-US" altLang="en-US" sz="2800" dirty="0"/>
              <a:t>- Louis XIV rules </a:t>
            </a:r>
            <a:r>
              <a:rPr lang="en-US" altLang="en-US" sz="2800" dirty="0" smtClean="0"/>
              <a:t>France</a:t>
            </a:r>
          </a:p>
          <a:p>
            <a:r>
              <a:rPr lang="en-US" altLang="en-US" sz="2800" dirty="0" smtClean="0"/>
              <a:t>1655 – Taj Mahal built in India</a:t>
            </a:r>
            <a:endParaRPr lang="en-US" altLang="en-US" sz="2800" dirty="0"/>
          </a:p>
          <a:p>
            <a:r>
              <a:rPr lang="en-US" altLang="en-US" sz="2800" dirty="0"/>
              <a:t>1687 - Sir Isaac Newton publishes his Laws of Universal </a:t>
            </a:r>
            <a:r>
              <a:rPr lang="en-US" altLang="en-US" sz="2800" dirty="0" smtClean="0"/>
              <a:t>Gravitation</a:t>
            </a:r>
          </a:p>
          <a:p>
            <a:endParaRPr lang="en-US" altLang="en-US" dirty="0">
              <a:latin typeface="Apple Chancery" pitchFamily="66" charset="0"/>
            </a:endParaRPr>
          </a:p>
          <a:p>
            <a:endParaRPr lang="en-US" dirty="0"/>
          </a:p>
        </p:txBody>
      </p:sp>
    </p:spTree>
    <p:extLst>
      <p:ext uri="{BB962C8B-B14F-4D97-AF65-F5344CB8AC3E}">
        <p14:creationId xmlns:p14="http://schemas.microsoft.com/office/powerpoint/2010/main" val="32451035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781800" y="2895600"/>
            <a:ext cx="2971800" cy="1143000"/>
          </a:xfrm>
        </p:spPr>
        <p:txBody>
          <a:bodyPr/>
          <a:lstStyle/>
          <a:p>
            <a:pPr algn="ctr" eaLnBrk="1" hangingPunct="1"/>
            <a:r>
              <a:rPr lang="en-US" altLang="en-US" smtClean="0">
                <a:latin typeface="Apple Chancery" pitchFamily="66" charset="0"/>
                <a:ea typeface="ＭＳ Ｐゴシック" panose="020B0600070205080204" pitchFamily="34" charset="-128"/>
              </a:rPr>
              <a:t>Cello</a:t>
            </a:r>
          </a:p>
        </p:txBody>
      </p:sp>
      <p:pic>
        <p:nvPicPr>
          <p:cNvPr id="39939" name="Picture 4" descr="bar2.jpg                                                       00031140Macintosh HD                   B6D829B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1" y="914400"/>
            <a:ext cx="3800475" cy="5715000"/>
          </a:xfrm>
        </p:spPr>
      </p:pic>
    </p:spTree>
    <p:extLst>
      <p:ext uri="{BB962C8B-B14F-4D97-AF65-F5344CB8AC3E}">
        <p14:creationId xmlns:p14="http://schemas.microsoft.com/office/powerpoint/2010/main" val="616832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Lute</a:t>
            </a:r>
            <a:endParaRPr lang="en-US" dirty="0"/>
          </a:p>
        </p:txBody>
      </p:sp>
      <p:pic>
        <p:nvPicPr>
          <p:cNvPr id="4" name="Content Placeholder 3"/>
          <p:cNvPicPr>
            <a:picLocks noGrp="1" noChangeAspect="1"/>
          </p:cNvPicPr>
          <p:nvPr>
            <p:ph idx="1"/>
          </p:nvPr>
        </p:nvPicPr>
        <p:blipFill>
          <a:blip r:embed="rId2"/>
          <a:stretch>
            <a:fillRect/>
          </a:stretch>
        </p:blipFill>
        <p:spPr>
          <a:xfrm>
            <a:off x="3515932" y="2472744"/>
            <a:ext cx="4250029" cy="2943806"/>
          </a:xfrm>
          <a:prstGeom prst="rect">
            <a:avLst/>
          </a:prstGeom>
        </p:spPr>
      </p:pic>
    </p:spTree>
    <p:extLst>
      <p:ext uri="{BB962C8B-B14F-4D97-AF65-F5344CB8AC3E}">
        <p14:creationId xmlns:p14="http://schemas.microsoft.com/office/powerpoint/2010/main" val="417415627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Theorbo</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37062" y="2557463"/>
            <a:ext cx="3317875" cy="3317875"/>
          </a:xfrm>
        </p:spPr>
      </p:pic>
    </p:spTree>
    <p:extLst>
      <p:ext uri="{BB962C8B-B14F-4D97-AF65-F5344CB8AC3E}">
        <p14:creationId xmlns:p14="http://schemas.microsoft.com/office/powerpoint/2010/main" val="41937839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Dulcimer</a:t>
            </a:r>
            <a:endParaRPr lang="en-US" dirty="0"/>
          </a:p>
        </p:txBody>
      </p:sp>
      <p:pic>
        <p:nvPicPr>
          <p:cNvPr id="4" name="Content Placeholder 3"/>
          <p:cNvPicPr>
            <a:picLocks noGrp="1" noChangeAspect="1"/>
          </p:cNvPicPr>
          <p:nvPr>
            <p:ph idx="1"/>
          </p:nvPr>
        </p:nvPicPr>
        <p:blipFill>
          <a:blip r:embed="rId2"/>
          <a:stretch>
            <a:fillRect/>
          </a:stretch>
        </p:blipFill>
        <p:spPr>
          <a:xfrm>
            <a:off x="3245476" y="2562896"/>
            <a:ext cx="4533363" cy="2596479"/>
          </a:xfrm>
          <a:prstGeom prst="rect">
            <a:avLst/>
          </a:prstGeom>
        </p:spPr>
      </p:pic>
    </p:spTree>
    <p:extLst>
      <p:ext uri="{BB962C8B-B14F-4D97-AF65-F5344CB8AC3E}">
        <p14:creationId xmlns:p14="http://schemas.microsoft.com/office/powerpoint/2010/main" val="14846746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lvl="1"/>
            <a:r>
              <a:rPr lang="en-US" altLang="en-US" sz="2800" dirty="0"/>
              <a:t>Art – </a:t>
            </a:r>
            <a:r>
              <a:rPr lang="en-US" altLang="en-US" sz="2800" dirty="0" smtClean="0"/>
              <a:t>Rembrandt (Dutch)</a:t>
            </a:r>
            <a:endParaRPr lang="en-US" altLang="en-US" sz="2800" dirty="0"/>
          </a:p>
          <a:p>
            <a:pPr lvl="1"/>
            <a:r>
              <a:rPr lang="en-US" altLang="en-US" sz="2800" dirty="0"/>
              <a:t>Literature – Shakespeare </a:t>
            </a:r>
            <a:r>
              <a:rPr lang="en-US" altLang="en-US" sz="2800" dirty="0" smtClean="0"/>
              <a:t>(English)</a:t>
            </a:r>
            <a:endParaRPr lang="en-US" altLang="en-US" sz="2800" dirty="0"/>
          </a:p>
          <a:p>
            <a:pPr lvl="1"/>
            <a:r>
              <a:rPr lang="en-US" altLang="en-US" sz="2800" dirty="0"/>
              <a:t>Science – Galileo </a:t>
            </a:r>
            <a:r>
              <a:rPr lang="en-US" altLang="en-US" sz="2800" dirty="0" smtClean="0"/>
              <a:t>(Italian); </a:t>
            </a:r>
            <a:r>
              <a:rPr lang="en-US" altLang="en-US" sz="2800" dirty="0"/>
              <a:t>also, the Catholic church was attempting to ban the ideas of Copernicus…heliocentric universe.</a:t>
            </a:r>
          </a:p>
          <a:p>
            <a:pPr lvl="1"/>
            <a:r>
              <a:rPr lang="en-US" altLang="en-US" sz="2800" dirty="0"/>
              <a:t>Philosophy – </a:t>
            </a:r>
            <a:r>
              <a:rPr lang="en-US" altLang="en-US" sz="2800" dirty="0" smtClean="0"/>
              <a:t>Descartes (French), Wolff (German)</a:t>
            </a:r>
          </a:p>
          <a:p>
            <a:endParaRPr lang="en-US" dirty="0"/>
          </a:p>
        </p:txBody>
      </p:sp>
    </p:spTree>
    <p:extLst>
      <p:ext uri="{BB962C8B-B14F-4D97-AF65-F5344CB8AC3E}">
        <p14:creationId xmlns:p14="http://schemas.microsoft.com/office/powerpoint/2010/main" val="2911616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was going on in America?</a:t>
            </a:r>
            <a:endParaRPr lang="en-US" dirty="0"/>
          </a:p>
        </p:txBody>
      </p:sp>
      <p:sp>
        <p:nvSpPr>
          <p:cNvPr id="3" name="Content Placeholder 2"/>
          <p:cNvSpPr>
            <a:spLocks noGrp="1"/>
          </p:cNvSpPr>
          <p:nvPr>
            <p:ph idx="1"/>
          </p:nvPr>
        </p:nvSpPr>
        <p:spPr/>
        <p:txBody>
          <a:bodyPr>
            <a:normAutofit lnSpcReduction="10000"/>
          </a:bodyPr>
          <a:lstStyle/>
          <a:p>
            <a:r>
              <a:rPr lang="en-US" altLang="en-US" sz="2800" dirty="0"/>
              <a:t>1607 – Jamestown, the first permanent English settlement in America   </a:t>
            </a:r>
          </a:p>
          <a:p>
            <a:r>
              <a:rPr lang="en-US" altLang="en-US" sz="2800" dirty="0"/>
              <a:t>1624 – Dutch came to New York</a:t>
            </a:r>
          </a:p>
          <a:p>
            <a:r>
              <a:rPr lang="en-US" altLang="en-US" sz="2800" dirty="0"/>
              <a:t>1636 – Harvard University </a:t>
            </a:r>
            <a:r>
              <a:rPr lang="en-US" altLang="en-US" sz="2800" dirty="0" smtClean="0"/>
              <a:t>founded</a:t>
            </a:r>
          </a:p>
          <a:p>
            <a:r>
              <a:rPr lang="en-US" altLang="en-US" sz="2800" dirty="0"/>
              <a:t>1720 – Exploring Alaska </a:t>
            </a:r>
            <a:endParaRPr lang="en-US" altLang="en-US" sz="2800" dirty="0" smtClean="0"/>
          </a:p>
          <a:p>
            <a:r>
              <a:rPr lang="en-US" altLang="en-US" sz="2800" dirty="0"/>
              <a:t>1732- George Washington born</a:t>
            </a:r>
          </a:p>
          <a:p>
            <a:endParaRPr lang="en-US" altLang="en-US" dirty="0">
              <a:latin typeface="Apple Chancery" pitchFamily="66" charset="0"/>
            </a:endParaRPr>
          </a:p>
          <a:p>
            <a:endParaRPr lang="en-US" altLang="en-US" dirty="0">
              <a:latin typeface="Apple Chancery" pitchFamily="66" charset="0"/>
            </a:endParaRPr>
          </a:p>
          <a:p>
            <a:endParaRPr lang="en-US" dirty="0"/>
          </a:p>
        </p:txBody>
      </p:sp>
    </p:spTree>
    <p:extLst>
      <p:ext uri="{BB962C8B-B14F-4D97-AF65-F5344CB8AC3E}">
        <p14:creationId xmlns:p14="http://schemas.microsoft.com/office/powerpoint/2010/main" val="253431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smtClean="0"/>
              <a:t>was going on in the music world?</a:t>
            </a:r>
            <a:endParaRPr lang="en-US" dirty="0"/>
          </a:p>
        </p:txBody>
      </p:sp>
      <p:sp>
        <p:nvSpPr>
          <p:cNvPr id="3" name="Content Placeholder 2"/>
          <p:cNvSpPr>
            <a:spLocks noGrp="1"/>
          </p:cNvSpPr>
          <p:nvPr>
            <p:ph idx="1"/>
          </p:nvPr>
        </p:nvSpPr>
        <p:spPr/>
        <p:txBody>
          <a:bodyPr>
            <a:normAutofit fontScale="55000" lnSpcReduction="20000"/>
          </a:bodyPr>
          <a:lstStyle/>
          <a:p>
            <a:r>
              <a:rPr lang="en-US" sz="2900" dirty="0"/>
              <a:t>An entrepreneur in London originated the idea of public concerts</a:t>
            </a:r>
            <a:r>
              <a:rPr lang="en-US" sz="2900" dirty="0" smtClean="0"/>
              <a:t>.</a:t>
            </a:r>
          </a:p>
          <a:p>
            <a:r>
              <a:rPr lang="en-US" sz="2900" dirty="0" smtClean="0"/>
              <a:t>Italian </a:t>
            </a:r>
            <a:r>
              <a:rPr lang="en-US" sz="2900" dirty="0"/>
              <a:t>composers created the first recitatives. </a:t>
            </a:r>
          </a:p>
          <a:p>
            <a:r>
              <a:rPr lang="en-US" sz="2900" dirty="0"/>
              <a:t>Musicians in Paris and Rome organized the first orchestras.</a:t>
            </a:r>
          </a:p>
          <a:p>
            <a:r>
              <a:rPr lang="en-US" altLang="en-US" sz="2900" dirty="0" smtClean="0"/>
              <a:t>For the </a:t>
            </a:r>
            <a:r>
              <a:rPr lang="en-US" altLang="en-US" sz="2900" dirty="0"/>
              <a:t>first </a:t>
            </a:r>
            <a:r>
              <a:rPr lang="en-US" altLang="en-US" sz="2900" dirty="0" smtClean="0"/>
              <a:t>time, instrumental </a:t>
            </a:r>
            <a:r>
              <a:rPr lang="en-US" altLang="en-US" sz="2900" dirty="0"/>
              <a:t>music stands alone without depending on words</a:t>
            </a:r>
            <a:r>
              <a:rPr lang="en-US" altLang="en-US" sz="2900" dirty="0" smtClean="0"/>
              <a:t>.</a:t>
            </a:r>
          </a:p>
          <a:p>
            <a:r>
              <a:rPr lang="en-US" altLang="en-US" sz="2900" dirty="0"/>
              <a:t>Opera and Ballet were linked together</a:t>
            </a:r>
          </a:p>
          <a:p>
            <a:r>
              <a:rPr lang="en-US" altLang="en-US" sz="2900" dirty="0"/>
              <a:t>At this time France was the center of </a:t>
            </a:r>
            <a:r>
              <a:rPr lang="en-US" altLang="en-US" sz="2900" dirty="0" smtClean="0"/>
              <a:t>ballet</a:t>
            </a:r>
            <a:r>
              <a:rPr lang="en-US" altLang="en-US" sz="2900" dirty="0"/>
              <a:t>.</a:t>
            </a:r>
          </a:p>
          <a:p>
            <a:r>
              <a:rPr lang="en-US" altLang="en-US" sz="2900" dirty="0"/>
              <a:t>French musicians took the dances from these operas and ballets and grouped them into collections called </a:t>
            </a:r>
            <a:r>
              <a:rPr lang="en-US" altLang="en-US" sz="2900" b="1" dirty="0"/>
              <a:t>suites</a:t>
            </a:r>
            <a:r>
              <a:rPr lang="en-US" altLang="en-US" sz="2900" dirty="0" smtClean="0"/>
              <a:t>.</a:t>
            </a:r>
          </a:p>
          <a:p>
            <a:r>
              <a:rPr lang="en-US" altLang="en-US" sz="2900" dirty="0"/>
              <a:t>Three places composers could make a living: The Church, The Court (working for Nobility), and now the Opera House.</a:t>
            </a:r>
          </a:p>
          <a:p>
            <a:r>
              <a:rPr lang="en-US" altLang="en-US" sz="2900" dirty="0" smtClean="0"/>
              <a:t>Dynamics</a:t>
            </a:r>
            <a:r>
              <a:rPr lang="en-US" altLang="en-US" sz="2900" dirty="0"/>
              <a:t>: composers did not mark their scores with dynamics.  Players would interpret these for themselves.  If dynamics were used they would be abrupt (from piano to forte</a:t>
            </a:r>
            <a:r>
              <a:rPr lang="en-US" altLang="en-US" sz="2900" dirty="0" smtClean="0"/>
              <a:t>).</a:t>
            </a:r>
            <a:endParaRPr lang="en-US" altLang="en-US" sz="2900" dirty="0"/>
          </a:p>
          <a:p>
            <a:endParaRPr lang="en-US" dirty="0"/>
          </a:p>
        </p:txBody>
      </p:sp>
    </p:spTree>
    <p:extLst>
      <p:ext uri="{BB962C8B-B14F-4D97-AF65-F5344CB8AC3E}">
        <p14:creationId xmlns:p14="http://schemas.microsoft.com/office/powerpoint/2010/main" val="41667146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latin typeface="Apple Chancery" pitchFamily="66" charset="0"/>
              </a:rPr>
              <a:t>Characteristics of Baroque Music</a:t>
            </a:r>
            <a:endParaRPr lang="en-US" dirty="0"/>
          </a:p>
        </p:txBody>
      </p:sp>
      <p:sp>
        <p:nvSpPr>
          <p:cNvPr id="3" name="Content Placeholder 2"/>
          <p:cNvSpPr>
            <a:spLocks noGrp="1"/>
          </p:cNvSpPr>
          <p:nvPr>
            <p:ph idx="1"/>
          </p:nvPr>
        </p:nvSpPr>
        <p:spPr/>
        <p:txBody>
          <a:bodyPr>
            <a:noAutofit/>
          </a:bodyPr>
          <a:lstStyle/>
          <a:p>
            <a:r>
              <a:rPr lang="en-US" altLang="en-US" sz="1800" dirty="0"/>
              <a:t>Use of a Basso Continuo - harpsichord and cello providing the base of the composition.</a:t>
            </a:r>
          </a:p>
          <a:p>
            <a:r>
              <a:rPr lang="en-US" altLang="en-US" sz="1800" dirty="0"/>
              <a:t>Emphasized contrasts in texture, pace and volume.</a:t>
            </a:r>
          </a:p>
          <a:p>
            <a:r>
              <a:rPr lang="en-US" altLang="en-US" sz="1800" dirty="0"/>
              <a:t>Strong use of improvisation in both melodies, and the embellishments of those melodies</a:t>
            </a:r>
            <a:r>
              <a:rPr lang="en-US" altLang="en-US" sz="1800" dirty="0" smtClean="0"/>
              <a:t>.</a:t>
            </a:r>
          </a:p>
          <a:p>
            <a:r>
              <a:rPr lang="en-US" altLang="en-US" sz="1800" dirty="0">
                <a:solidFill>
                  <a:schemeClr val="tx1"/>
                </a:solidFill>
                <a:ea typeface="ＭＳ Ｐゴシック" panose="020B0600070205080204" pitchFamily="34" charset="-128"/>
              </a:rPr>
              <a:t>Lots of ‘Ornaments’.  Baroque music has lots of quick wiggles backwards and forwards on a single note. These wiggles don’t really add anything to the tune. They are simply there as decoration</a:t>
            </a:r>
            <a:r>
              <a:rPr lang="en-US" altLang="en-US" sz="1800" dirty="0" smtClean="0">
                <a:solidFill>
                  <a:schemeClr val="tx1"/>
                </a:solidFill>
                <a:ea typeface="ＭＳ Ｐゴシック" panose="020B0600070205080204" pitchFamily="34" charset="-128"/>
              </a:rPr>
              <a:t>.</a:t>
            </a:r>
          </a:p>
          <a:p>
            <a:r>
              <a:rPr lang="en-US" altLang="en-US" sz="1800" dirty="0">
                <a:solidFill>
                  <a:schemeClr val="tx1"/>
                </a:solidFill>
                <a:ea typeface="ＭＳ Ｐゴシック" panose="020B0600070205080204" pitchFamily="34" charset="-128"/>
              </a:rPr>
              <a:t>Harpsichord and Organ were the main keyboard instruments of the Baroque period.  </a:t>
            </a:r>
            <a:endParaRPr lang="en-US" altLang="en-US" sz="1800" dirty="0">
              <a:solidFill>
                <a:schemeClr val="tx1"/>
              </a:solidFill>
            </a:endParaRPr>
          </a:p>
          <a:p>
            <a:r>
              <a:rPr lang="en-US" altLang="en-US" sz="1800" dirty="0">
                <a:solidFill>
                  <a:schemeClr val="tx1"/>
                </a:solidFill>
              </a:rPr>
              <a:t>Most importantly - if you hear a harpsichord, it’s almost always Baroque</a:t>
            </a:r>
            <a:r>
              <a:rPr lang="en-US" altLang="en-US" sz="1800" dirty="0" smtClean="0">
                <a:solidFill>
                  <a:schemeClr val="tx1"/>
                </a:solidFill>
              </a:rPr>
              <a:t>.</a:t>
            </a:r>
          </a:p>
          <a:p>
            <a:r>
              <a:rPr lang="en-US" altLang="en-US" sz="1800" dirty="0">
                <a:ea typeface="ＭＳ Ｐゴシック" panose="020B0600070205080204" pitchFamily="34" charset="-128"/>
              </a:rPr>
              <a:t>Lots of different lines of music (or ‘tunes’) all going their own way. These single tunes weave together to make the whole music.  This is called </a:t>
            </a:r>
            <a:r>
              <a:rPr lang="en-US" altLang="en-US" sz="1800" u="sng" dirty="0">
                <a:solidFill>
                  <a:srgbClr val="FF0000"/>
                </a:solidFill>
                <a:ea typeface="ＭＳ Ｐゴシック" panose="020B0600070205080204" pitchFamily="34" charset="-128"/>
                <a:hlinkClick r:id="rId2"/>
              </a:rPr>
              <a:t>Counterpoint</a:t>
            </a:r>
            <a:endParaRPr lang="en-US" altLang="en-US" sz="1800" u="sng" dirty="0">
              <a:solidFill>
                <a:srgbClr val="FF0000"/>
              </a:solidFill>
              <a:ea typeface="ＭＳ Ｐゴシック" panose="020B0600070205080204" pitchFamily="34" charset="-128"/>
            </a:endParaRPr>
          </a:p>
          <a:p>
            <a:endParaRPr lang="en-US" altLang="en-US" sz="1800" dirty="0">
              <a:solidFill>
                <a:schemeClr val="tx1"/>
              </a:solidFill>
            </a:endParaRPr>
          </a:p>
          <a:p>
            <a:endParaRPr lang="en-US" sz="1800" dirty="0"/>
          </a:p>
        </p:txBody>
      </p:sp>
    </p:spTree>
    <p:extLst>
      <p:ext uri="{BB962C8B-B14F-4D97-AF65-F5344CB8AC3E}">
        <p14:creationId xmlns:p14="http://schemas.microsoft.com/office/powerpoint/2010/main" val="11088678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3810000" y="1981200"/>
            <a:ext cx="4876800" cy="1143000"/>
          </a:xfrm>
        </p:spPr>
        <p:txBody>
          <a:bodyPr>
            <a:normAutofit fontScale="90000"/>
          </a:bodyPr>
          <a:lstStyle/>
          <a:p>
            <a:r>
              <a:rPr lang="en-US" altLang="en-US">
                <a:latin typeface="Apple Chancery" pitchFamily="66" charset="0"/>
              </a:rPr>
              <a:t>Baroque Composers</a:t>
            </a:r>
          </a:p>
        </p:txBody>
      </p:sp>
    </p:spTree>
    <p:extLst>
      <p:ext uri="{BB962C8B-B14F-4D97-AF65-F5344CB8AC3E}">
        <p14:creationId xmlns:p14="http://schemas.microsoft.com/office/powerpoint/2010/main" val="3647564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1_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TotalTime>
  <Words>1397</Words>
  <Application>Microsoft Office PowerPoint</Application>
  <PresentationFormat>Widescreen</PresentationFormat>
  <Paragraphs>167</Paragraphs>
  <Slides>43</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43</vt:i4>
      </vt:variant>
    </vt:vector>
  </HeadingPairs>
  <TitlesOfParts>
    <vt:vector size="54" baseType="lpstr">
      <vt:lpstr>Malgun Gothic</vt:lpstr>
      <vt:lpstr>ＭＳ Ｐゴシック</vt:lpstr>
      <vt:lpstr>Apple Chancery</vt:lpstr>
      <vt:lpstr>Arial</vt:lpstr>
      <vt:lpstr>Calibri</vt:lpstr>
      <vt:lpstr>Garamond</vt:lpstr>
      <vt:lpstr>Impact</vt:lpstr>
      <vt:lpstr>Times New Roman</vt:lpstr>
      <vt:lpstr>Wingdings</vt:lpstr>
      <vt:lpstr>Organic</vt:lpstr>
      <vt:lpstr>1_Organic</vt:lpstr>
      <vt:lpstr>Baroque Period (1600 – 1750)</vt:lpstr>
      <vt:lpstr>Timeline in Music History </vt:lpstr>
      <vt:lpstr>The meaning of the word “Baroque”</vt:lpstr>
      <vt:lpstr>What was going on in the world?</vt:lpstr>
      <vt:lpstr>PowerPoint Presentation</vt:lpstr>
      <vt:lpstr>What was going on in America?</vt:lpstr>
      <vt:lpstr>What was going on in the music world?</vt:lpstr>
      <vt:lpstr>Characteristics of Baroque Music</vt:lpstr>
      <vt:lpstr>Baroque Composers</vt:lpstr>
      <vt:lpstr>Composers in the Baroque Period</vt:lpstr>
      <vt:lpstr>Claudio Monteverdi (1567-1643)</vt:lpstr>
      <vt:lpstr>PowerPoint Presentation</vt:lpstr>
      <vt:lpstr>Antonio VIVALDI  </vt:lpstr>
      <vt:lpstr>PowerPoint Presentation</vt:lpstr>
      <vt:lpstr>JOHANN SEBASTIAN BACH (1685 – 1750) </vt:lpstr>
      <vt:lpstr>Johann Sebastian Bach (1685-1750)</vt:lpstr>
      <vt:lpstr>Some of Bach’s well-known music</vt:lpstr>
      <vt:lpstr>PowerPoint Presentation</vt:lpstr>
      <vt:lpstr>GEORGE FRIDERIC HANDEL</vt:lpstr>
      <vt:lpstr>Some of Handel’s well-known music</vt:lpstr>
      <vt:lpstr>Comparison</vt:lpstr>
      <vt:lpstr>Vocal Music</vt:lpstr>
      <vt:lpstr>Opera (secular)</vt:lpstr>
      <vt:lpstr>Oratorio (sacred)</vt:lpstr>
      <vt:lpstr>Cantata (sacred)</vt:lpstr>
      <vt:lpstr>Instrumental Music</vt:lpstr>
      <vt:lpstr>Sonata</vt:lpstr>
      <vt:lpstr>Concerto</vt:lpstr>
      <vt:lpstr>Fugue</vt:lpstr>
      <vt:lpstr>Baroque Instruments</vt:lpstr>
      <vt:lpstr>Harpsichord</vt:lpstr>
      <vt:lpstr>Pipe Organ</vt:lpstr>
      <vt:lpstr>Flute</vt:lpstr>
      <vt:lpstr>Oboe</vt:lpstr>
      <vt:lpstr>Recorder</vt:lpstr>
      <vt:lpstr>Bassoon</vt:lpstr>
      <vt:lpstr>Trumpet</vt:lpstr>
      <vt:lpstr>Horn</vt:lpstr>
      <vt:lpstr>Viola</vt:lpstr>
      <vt:lpstr>Cello</vt:lpstr>
      <vt:lpstr>Lute</vt:lpstr>
      <vt:lpstr>Theorbo</vt:lpstr>
      <vt:lpstr>Dulcimer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Baroque Period (1600 – 1750)</dc:title>
  <dc:creator>Justin Jue</dc:creator>
  <cp:lastModifiedBy>Justin Jue</cp:lastModifiedBy>
  <cp:revision>60</cp:revision>
  <dcterms:created xsi:type="dcterms:W3CDTF">2015-01-05T14:47:26Z</dcterms:created>
  <dcterms:modified xsi:type="dcterms:W3CDTF">2016-11-07T14:15:47Z</dcterms:modified>
</cp:coreProperties>
</file>